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7" r:id="rId3"/>
    <p:sldId id="257" r:id="rId4"/>
    <p:sldId id="263" r:id="rId5"/>
    <p:sldId id="258" r:id="rId6"/>
    <p:sldId id="259" r:id="rId7"/>
    <p:sldId id="270" r:id="rId8"/>
    <p:sldId id="272" r:id="rId9"/>
    <p:sldId id="273" r:id="rId10"/>
    <p:sldId id="260" r:id="rId11"/>
    <p:sldId id="261" r:id="rId12"/>
    <p:sldId id="265" r:id="rId13"/>
    <p:sldId id="266" r:id="rId14"/>
    <p:sldId id="269" r:id="rId15"/>
    <p:sldId id="264" r:id="rId16"/>
    <p:sldId id="268" r:id="rId17"/>
    <p:sldId id="27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D5EA"/>
    <a:srgbClr val="E9EBF5"/>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249" autoAdjust="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F07E98-B8FB-4039-AD5E-74C895ECA8D7}" type="datetimeFigureOut">
              <a:rPr lang="en-CA" smtClean="0"/>
              <a:t>01/15/2025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664FF4-DB62-4925-8F4D-FFFFEEF4DF85}" type="slidenum">
              <a:rPr lang="en-CA" smtClean="0"/>
              <a:t>‹#›</a:t>
            </a:fld>
            <a:endParaRPr lang="en-CA"/>
          </a:p>
        </p:txBody>
      </p:sp>
    </p:spTree>
    <p:extLst>
      <p:ext uri="{BB962C8B-B14F-4D97-AF65-F5344CB8AC3E}">
        <p14:creationId xmlns:p14="http://schemas.microsoft.com/office/powerpoint/2010/main" val="3435280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3664FF4-DB62-4925-8F4D-FFFFEEF4DF85}" type="slidenum">
              <a:rPr lang="en-CA" smtClean="0"/>
              <a:t>6</a:t>
            </a:fld>
            <a:endParaRPr lang="en-CA"/>
          </a:p>
        </p:txBody>
      </p:sp>
    </p:spTree>
    <p:extLst>
      <p:ext uri="{BB962C8B-B14F-4D97-AF65-F5344CB8AC3E}">
        <p14:creationId xmlns:p14="http://schemas.microsoft.com/office/powerpoint/2010/main" val="2769702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2932E-0F64-3DD5-85F8-DF8CB53762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6868FC7E-3752-41D6-F972-786F14FC45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BAA4D3A2-864C-E0B5-756C-BCDDBC5CEDDA}"/>
              </a:ext>
            </a:extLst>
          </p:cNvPr>
          <p:cNvSpPr>
            <a:spLocks noGrp="1"/>
          </p:cNvSpPr>
          <p:nvPr>
            <p:ph type="dt" sz="half" idx="10"/>
          </p:nvPr>
        </p:nvSpPr>
        <p:spPr/>
        <p:txBody>
          <a:bodyPr/>
          <a:lstStyle/>
          <a:p>
            <a:fld id="{319AB1A4-C850-4C4F-ABDF-5A0BDE178276}" type="datetimeFigureOut">
              <a:rPr lang="en-CA" smtClean="0"/>
              <a:t>01/15/2025</a:t>
            </a:fld>
            <a:endParaRPr lang="en-CA"/>
          </a:p>
        </p:txBody>
      </p:sp>
      <p:sp>
        <p:nvSpPr>
          <p:cNvPr id="5" name="Footer Placeholder 4">
            <a:extLst>
              <a:ext uri="{FF2B5EF4-FFF2-40B4-BE49-F238E27FC236}">
                <a16:creationId xmlns:a16="http://schemas.microsoft.com/office/drawing/2014/main" id="{5480F3B6-77CF-51D1-F5B6-E20BAB10EF8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72FC813-1F4A-0FC0-E813-259215D9DB40}"/>
              </a:ext>
            </a:extLst>
          </p:cNvPr>
          <p:cNvSpPr>
            <a:spLocks noGrp="1"/>
          </p:cNvSpPr>
          <p:nvPr>
            <p:ph type="sldNum" sz="quarter" idx="12"/>
          </p:nvPr>
        </p:nvSpPr>
        <p:spPr/>
        <p:txBody>
          <a:bodyPr/>
          <a:lstStyle/>
          <a:p>
            <a:fld id="{8E2C4799-DE58-4637-B75B-6534FC466CC8}" type="slidenum">
              <a:rPr lang="en-CA" smtClean="0"/>
              <a:t>‹#›</a:t>
            </a:fld>
            <a:endParaRPr lang="en-CA"/>
          </a:p>
        </p:txBody>
      </p:sp>
    </p:spTree>
    <p:extLst>
      <p:ext uri="{BB962C8B-B14F-4D97-AF65-F5344CB8AC3E}">
        <p14:creationId xmlns:p14="http://schemas.microsoft.com/office/powerpoint/2010/main" val="2856912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11E85-6AA5-0516-E9AE-D40BC2BF1667}"/>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F3E3011F-BE9C-2865-23CE-78C824BBA0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B7D5104-E1D6-CCA2-2426-00318F72C233}"/>
              </a:ext>
            </a:extLst>
          </p:cNvPr>
          <p:cNvSpPr>
            <a:spLocks noGrp="1"/>
          </p:cNvSpPr>
          <p:nvPr>
            <p:ph type="dt" sz="half" idx="10"/>
          </p:nvPr>
        </p:nvSpPr>
        <p:spPr/>
        <p:txBody>
          <a:bodyPr/>
          <a:lstStyle/>
          <a:p>
            <a:fld id="{319AB1A4-C850-4C4F-ABDF-5A0BDE178276}" type="datetimeFigureOut">
              <a:rPr lang="en-CA" smtClean="0"/>
              <a:t>01/15/2025</a:t>
            </a:fld>
            <a:endParaRPr lang="en-CA"/>
          </a:p>
        </p:txBody>
      </p:sp>
      <p:sp>
        <p:nvSpPr>
          <p:cNvPr id="5" name="Footer Placeholder 4">
            <a:extLst>
              <a:ext uri="{FF2B5EF4-FFF2-40B4-BE49-F238E27FC236}">
                <a16:creationId xmlns:a16="http://schemas.microsoft.com/office/drawing/2014/main" id="{7C1E3141-71B9-FE7D-3102-E479D18A572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8611A00-16B6-E101-27B5-51312AE28DCF}"/>
              </a:ext>
            </a:extLst>
          </p:cNvPr>
          <p:cNvSpPr>
            <a:spLocks noGrp="1"/>
          </p:cNvSpPr>
          <p:nvPr>
            <p:ph type="sldNum" sz="quarter" idx="12"/>
          </p:nvPr>
        </p:nvSpPr>
        <p:spPr/>
        <p:txBody>
          <a:bodyPr/>
          <a:lstStyle/>
          <a:p>
            <a:fld id="{8E2C4799-DE58-4637-B75B-6534FC466CC8}" type="slidenum">
              <a:rPr lang="en-CA" smtClean="0"/>
              <a:t>‹#›</a:t>
            </a:fld>
            <a:endParaRPr lang="en-CA"/>
          </a:p>
        </p:txBody>
      </p:sp>
    </p:spTree>
    <p:extLst>
      <p:ext uri="{BB962C8B-B14F-4D97-AF65-F5344CB8AC3E}">
        <p14:creationId xmlns:p14="http://schemas.microsoft.com/office/powerpoint/2010/main" val="1100688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02DDDE-14EC-402B-ACF8-D22B230F6F0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A7DEE3EB-DB43-D7BB-CF01-9F1383884F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9107189-AA99-0081-32BE-A24F5608C2B5}"/>
              </a:ext>
            </a:extLst>
          </p:cNvPr>
          <p:cNvSpPr>
            <a:spLocks noGrp="1"/>
          </p:cNvSpPr>
          <p:nvPr>
            <p:ph type="dt" sz="half" idx="10"/>
          </p:nvPr>
        </p:nvSpPr>
        <p:spPr/>
        <p:txBody>
          <a:bodyPr/>
          <a:lstStyle/>
          <a:p>
            <a:fld id="{319AB1A4-C850-4C4F-ABDF-5A0BDE178276}" type="datetimeFigureOut">
              <a:rPr lang="en-CA" smtClean="0"/>
              <a:t>01/15/2025</a:t>
            </a:fld>
            <a:endParaRPr lang="en-CA"/>
          </a:p>
        </p:txBody>
      </p:sp>
      <p:sp>
        <p:nvSpPr>
          <p:cNvPr id="5" name="Footer Placeholder 4">
            <a:extLst>
              <a:ext uri="{FF2B5EF4-FFF2-40B4-BE49-F238E27FC236}">
                <a16:creationId xmlns:a16="http://schemas.microsoft.com/office/drawing/2014/main" id="{F624FBE7-5CE5-4A0E-B872-3EB6DE034A5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5C23CEE-2B53-B8AE-A9AD-DEE01C01576B}"/>
              </a:ext>
            </a:extLst>
          </p:cNvPr>
          <p:cNvSpPr>
            <a:spLocks noGrp="1"/>
          </p:cNvSpPr>
          <p:nvPr>
            <p:ph type="sldNum" sz="quarter" idx="12"/>
          </p:nvPr>
        </p:nvSpPr>
        <p:spPr/>
        <p:txBody>
          <a:bodyPr/>
          <a:lstStyle/>
          <a:p>
            <a:fld id="{8E2C4799-DE58-4637-B75B-6534FC466CC8}" type="slidenum">
              <a:rPr lang="en-CA" smtClean="0"/>
              <a:t>‹#›</a:t>
            </a:fld>
            <a:endParaRPr lang="en-CA"/>
          </a:p>
        </p:txBody>
      </p:sp>
    </p:spTree>
    <p:extLst>
      <p:ext uri="{BB962C8B-B14F-4D97-AF65-F5344CB8AC3E}">
        <p14:creationId xmlns:p14="http://schemas.microsoft.com/office/powerpoint/2010/main" val="1962032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0CAFB-3370-3543-6111-C7F7AC5A182C}"/>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177AF65-D3E0-0D77-A602-CC4EB20F1B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F5C56F1-1F85-1AF4-B019-156D801CDBB0}"/>
              </a:ext>
            </a:extLst>
          </p:cNvPr>
          <p:cNvSpPr>
            <a:spLocks noGrp="1"/>
          </p:cNvSpPr>
          <p:nvPr>
            <p:ph type="dt" sz="half" idx="10"/>
          </p:nvPr>
        </p:nvSpPr>
        <p:spPr/>
        <p:txBody>
          <a:bodyPr/>
          <a:lstStyle/>
          <a:p>
            <a:fld id="{319AB1A4-C850-4C4F-ABDF-5A0BDE178276}" type="datetimeFigureOut">
              <a:rPr lang="en-CA" smtClean="0"/>
              <a:t>01/15/2025</a:t>
            </a:fld>
            <a:endParaRPr lang="en-CA"/>
          </a:p>
        </p:txBody>
      </p:sp>
      <p:sp>
        <p:nvSpPr>
          <p:cNvPr id="5" name="Footer Placeholder 4">
            <a:extLst>
              <a:ext uri="{FF2B5EF4-FFF2-40B4-BE49-F238E27FC236}">
                <a16:creationId xmlns:a16="http://schemas.microsoft.com/office/drawing/2014/main" id="{63BCF327-7809-F639-B3AA-9EA1078FE68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70CD99F-304E-AACC-A12C-ACC56B202C16}"/>
              </a:ext>
            </a:extLst>
          </p:cNvPr>
          <p:cNvSpPr>
            <a:spLocks noGrp="1"/>
          </p:cNvSpPr>
          <p:nvPr>
            <p:ph type="sldNum" sz="quarter" idx="12"/>
          </p:nvPr>
        </p:nvSpPr>
        <p:spPr/>
        <p:txBody>
          <a:bodyPr/>
          <a:lstStyle/>
          <a:p>
            <a:fld id="{8E2C4799-DE58-4637-B75B-6534FC466CC8}" type="slidenum">
              <a:rPr lang="en-CA" smtClean="0"/>
              <a:t>‹#›</a:t>
            </a:fld>
            <a:endParaRPr lang="en-CA"/>
          </a:p>
        </p:txBody>
      </p:sp>
    </p:spTree>
    <p:extLst>
      <p:ext uri="{BB962C8B-B14F-4D97-AF65-F5344CB8AC3E}">
        <p14:creationId xmlns:p14="http://schemas.microsoft.com/office/powerpoint/2010/main" val="255380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E165D-B0B5-6C55-A06C-A3BD7849D3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115F3CAF-DA71-D6A2-CE1C-21F37CDFAD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4CA08A1-97D8-7F1D-7FE3-073D0C80E52C}"/>
              </a:ext>
            </a:extLst>
          </p:cNvPr>
          <p:cNvSpPr>
            <a:spLocks noGrp="1"/>
          </p:cNvSpPr>
          <p:nvPr>
            <p:ph type="dt" sz="half" idx="10"/>
          </p:nvPr>
        </p:nvSpPr>
        <p:spPr/>
        <p:txBody>
          <a:bodyPr/>
          <a:lstStyle/>
          <a:p>
            <a:fld id="{319AB1A4-C850-4C4F-ABDF-5A0BDE178276}" type="datetimeFigureOut">
              <a:rPr lang="en-CA" smtClean="0"/>
              <a:t>01/15/2025</a:t>
            </a:fld>
            <a:endParaRPr lang="en-CA"/>
          </a:p>
        </p:txBody>
      </p:sp>
      <p:sp>
        <p:nvSpPr>
          <p:cNvPr id="5" name="Footer Placeholder 4">
            <a:extLst>
              <a:ext uri="{FF2B5EF4-FFF2-40B4-BE49-F238E27FC236}">
                <a16:creationId xmlns:a16="http://schemas.microsoft.com/office/drawing/2014/main" id="{071C27EF-FB52-AD46-0F8D-2C0882B0FAA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4442BF2-E3D0-9828-86BB-C24A459C1D60}"/>
              </a:ext>
            </a:extLst>
          </p:cNvPr>
          <p:cNvSpPr>
            <a:spLocks noGrp="1"/>
          </p:cNvSpPr>
          <p:nvPr>
            <p:ph type="sldNum" sz="quarter" idx="12"/>
          </p:nvPr>
        </p:nvSpPr>
        <p:spPr/>
        <p:txBody>
          <a:bodyPr/>
          <a:lstStyle/>
          <a:p>
            <a:fld id="{8E2C4799-DE58-4637-B75B-6534FC466CC8}" type="slidenum">
              <a:rPr lang="en-CA" smtClean="0"/>
              <a:t>‹#›</a:t>
            </a:fld>
            <a:endParaRPr lang="en-CA"/>
          </a:p>
        </p:txBody>
      </p:sp>
    </p:spTree>
    <p:extLst>
      <p:ext uri="{BB962C8B-B14F-4D97-AF65-F5344CB8AC3E}">
        <p14:creationId xmlns:p14="http://schemas.microsoft.com/office/powerpoint/2010/main" val="3596999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90158-4EF7-7903-66F3-56F928CDED72}"/>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299FAB0-D915-53ED-5DCF-B00BC4807BC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4C5E2108-32C6-537D-C511-2D63C89DCC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862A35A0-2D88-C9F1-459C-1889F326DE57}"/>
              </a:ext>
            </a:extLst>
          </p:cNvPr>
          <p:cNvSpPr>
            <a:spLocks noGrp="1"/>
          </p:cNvSpPr>
          <p:nvPr>
            <p:ph type="dt" sz="half" idx="10"/>
          </p:nvPr>
        </p:nvSpPr>
        <p:spPr/>
        <p:txBody>
          <a:bodyPr/>
          <a:lstStyle/>
          <a:p>
            <a:fld id="{319AB1A4-C850-4C4F-ABDF-5A0BDE178276}" type="datetimeFigureOut">
              <a:rPr lang="en-CA" smtClean="0"/>
              <a:t>01/15/2025</a:t>
            </a:fld>
            <a:endParaRPr lang="en-CA"/>
          </a:p>
        </p:txBody>
      </p:sp>
      <p:sp>
        <p:nvSpPr>
          <p:cNvPr id="6" name="Footer Placeholder 5">
            <a:extLst>
              <a:ext uri="{FF2B5EF4-FFF2-40B4-BE49-F238E27FC236}">
                <a16:creationId xmlns:a16="http://schemas.microsoft.com/office/drawing/2014/main" id="{41FC5209-C530-1346-B47B-59346F80F9E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9DE5056-90C1-AD1A-96B9-C7FE740C6327}"/>
              </a:ext>
            </a:extLst>
          </p:cNvPr>
          <p:cNvSpPr>
            <a:spLocks noGrp="1"/>
          </p:cNvSpPr>
          <p:nvPr>
            <p:ph type="sldNum" sz="quarter" idx="12"/>
          </p:nvPr>
        </p:nvSpPr>
        <p:spPr/>
        <p:txBody>
          <a:bodyPr/>
          <a:lstStyle/>
          <a:p>
            <a:fld id="{8E2C4799-DE58-4637-B75B-6534FC466CC8}" type="slidenum">
              <a:rPr lang="en-CA" smtClean="0"/>
              <a:t>‹#›</a:t>
            </a:fld>
            <a:endParaRPr lang="en-CA"/>
          </a:p>
        </p:txBody>
      </p:sp>
    </p:spTree>
    <p:extLst>
      <p:ext uri="{BB962C8B-B14F-4D97-AF65-F5344CB8AC3E}">
        <p14:creationId xmlns:p14="http://schemas.microsoft.com/office/powerpoint/2010/main" val="2055564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60280-F8D3-57CB-85A0-E55B8E79D4E4}"/>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0E7D7F1E-47E6-09C4-AAF3-EA988AFC7E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20DB9F-BF23-79BE-77F8-61885BBC2B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C28CB87B-9656-F6F9-CEEC-E423C2A528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C356B1-BB88-ED24-B0E5-58371449A0A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6432BAD0-FB32-781A-DE4D-A52E1EC7D361}"/>
              </a:ext>
            </a:extLst>
          </p:cNvPr>
          <p:cNvSpPr>
            <a:spLocks noGrp="1"/>
          </p:cNvSpPr>
          <p:nvPr>
            <p:ph type="dt" sz="half" idx="10"/>
          </p:nvPr>
        </p:nvSpPr>
        <p:spPr/>
        <p:txBody>
          <a:bodyPr/>
          <a:lstStyle/>
          <a:p>
            <a:fld id="{319AB1A4-C850-4C4F-ABDF-5A0BDE178276}" type="datetimeFigureOut">
              <a:rPr lang="en-CA" smtClean="0"/>
              <a:t>01/15/2025</a:t>
            </a:fld>
            <a:endParaRPr lang="en-CA"/>
          </a:p>
        </p:txBody>
      </p:sp>
      <p:sp>
        <p:nvSpPr>
          <p:cNvPr id="8" name="Footer Placeholder 7">
            <a:extLst>
              <a:ext uri="{FF2B5EF4-FFF2-40B4-BE49-F238E27FC236}">
                <a16:creationId xmlns:a16="http://schemas.microsoft.com/office/drawing/2014/main" id="{E95A30AB-C097-46E6-B75E-9DEA74761F3A}"/>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EFFAB836-9B0B-5A83-D3CC-4EB3DFEF31AB}"/>
              </a:ext>
            </a:extLst>
          </p:cNvPr>
          <p:cNvSpPr>
            <a:spLocks noGrp="1"/>
          </p:cNvSpPr>
          <p:nvPr>
            <p:ph type="sldNum" sz="quarter" idx="12"/>
          </p:nvPr>
        </p:nvSpPr>
        <p:spPr/>
        <p:txBody>
          <a:bodyPr/>
          <a:lstStyle/>
          <a:p>
            <a:fld id="{8E2C4799-DE58-4637-B75B-6534FC466CC8}" type="slidenum">
              <a:rPr lang="en-CA" smtClean="0"/>
              <a:t>‹#›</a:t>
            </a:fld>
            <a:endParaRPr lang="en-CA"/>
          </a:p>
        </p:txBody>
      </p:sp>
    </p:spTree>
    <p:extLst>
      <p:ext uri="{BB962C8B-B14F-4D97-AF65-F5344CB8AC3E}">
        <p14:creationId xmlns:p14="http://schemas.microsoft.com/office/powerpoint/2010/main" val="2179416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3EC5D-57FD-6ED6-A567-F5C4A851B6FC}"/>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574A5A60-3403-4BC1-A4B4-E65835FE981D}"/>
              </a:ext>
            </a:extLst>
          </p:cNvPr>
          <p:cNvSpPr>
            <a:spLocks noGrp="1"/>
          </p:cNvSpPr>
          <p:nvPr>
            <p:ph type="dt" sz="half" idx="10"/>
          </p:nvPr>
        </p:nvSpPr>
        <p:spPr/>
        <p:txBody>
          <a:bodyPr/>
          <a:lstStyle/>
          <a:p>
            <a:fld id="{319AB1A4-C850-4C4F-ABDF-5A0BDE178276}" type="datetimeFigureOut">
              <a:rPr lang="en-CA" smtClean="0"/>
              <a:t>01/15/2025</a:t>
            </a:fld>
            <a:endParaRPr lang="en-CA"/>
          </a:p>
        </p:txBody>
      </p:sp>
      <p:sp>
        <p:nvSpPr>
          <p:cNvPr id="4" name="Footer Placeholder 3">
            <a:extLst>
              <a:ext uri="{FF2B5EF4-FFF2-40B4-BE49-F238E27FC236}">
                <a16:creationId xmlns:a16="http://schemas.microsoft.com/office/drawing/2014/main" id="{CA081405-950F-3B0C-3298-0FFFF0719D75}"/>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E8CE01F8-0E79-BD9D-ED83-2B1878643672}"/>
              </a:ext>
            </a:extLst>
          </p:cNvPr>
          <p:cNvSpPr>
            <a:spLocks noGrp="1"/>
          </p:cNvSpPr>
          <p:nvPr>
            <p:ph type="sldNum" sz="quarter" idx="12"/>
          </p:nvPr>
        </p:nvSpPr>
        <p:spPr/>
        <p:txBody>
          <a:bodyPr/>
          <a:lstStyle/>
          <a:p>
            <a:fld id="{8E2C4799-DE58-4637-B75B-6534FC466CC8}" type="slidenum">
              <a:rPr lang="en-CA" smtClean="0"/>
              <a:t>‹#›</a:t>
            </a:fld>
            <a:endParaRPr lang="en-CA"/>
          </a:p>
        </p:txBody>
      </p:sp>
    </p:spTree>
    <p:extLst>
      <p:ext uri="{BB962C8B-B14F-4D97-AF65-F5344CB8AC3E}">
        <p14:creationId xmlns:p14="http://schemas.microsoft.com/office/powerpoint/2010/main" val="3083225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E808BB-3D09-20AC-D1B2-022A253850D6}"/>
              </a:ext>
            </a:extLst>
          </p:cNvPr>
          <p:cNvSpPr>
            <a:spLocks noGrp="1"/>
          </p:cNvSpPr>
          <p:nvPr>
            <p:ph type="dt" sz="half" idx="10"/>
          </p:nvPr>
        </p:nvSpPr>
        <p:spPr/>
        <p:txBody>
          <a:bodyPr/>
          <a:lstStyle/>
          <a:p>
            <a:fld id="{319AB1A4-C850-4C4F-ABDF-5A0BDE178276}" type="datetimeFigureOut">
              <a:rPr lang="en-CA" smtClean="0"/>
              <a:t>01/15/2025</a:t>
            </a:fld>
            <a:endParaRPr lang="en-CA"/>
          </a:p>
        </p:txBody>
      </p:sp>
      <p:sp>
        <p:nvSpPr>
          <p:cNvPr id="3" name="Footer Placeholder 2">
            <a:extLst>
              <a:ext uri="{FF2B5EF4-FFF2-40B4-BE49-F238E27FC236}">
                <a16:creationId xmlns:a16="http://schemas.microsoft.com/office/drawing/2014/main" id="{EA05979E-E4EE-4CF0-587B-B949CC677DB0}"/>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BB2A68F7-C681-52DD-6173-5B2D42CEFAEF}"/>
              </a:ext>
            </a:extLst>
          </p:cNvPr>
          <p:cNvSpPr>
            <a:spLocks noGrp="1"/>
          </p:cNvSpPr>
          <p:nvPr>
            <p:ph type="sldNum" sz="quarter" idx="12"/>
          </p:nvPr>
        </p:nvSpPr>
        <p:spPr/>
        <p:txBody>
          <a:bodyPr/>
          <a:lstStyle/>
          <a:p>
            <a:fld id="{8E2C4799-DE58-4637-B75B-6534FC466CC8}" type="slidenum">
              <a:rPr lang="en-CA" smtClean="0"/>
              <a:t>‹#›</a:t>
            </a:fld>
            <a:endParaRPr lang="en-CA"/>
          </a:p>
        </p:txBody>
      </p:sp>
    </p:spTree>
    <p:extLst>
      <p:ext uri="{BB962C8B-B14F-4D97-AF65-F5344CB8AC3E}">
        <p14:creationId xmlns:p14="http://schemas.microsoft.com/office/powerpoint/2010/main" val="3495901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10E46-B4E9-2B3D-4567-66CCD22C53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75833D99-7AC1-63F5-727F-44A03BCFBA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1858FD2F-CA9B-E3A3-41AE-1653704C5B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C8E2D5-CBD7-24C7-DC49-8338E1E265D3}"/>
              </a:ext>
            </a:extLst>
          </p:cNvPr>
          <p:cNvSpPr>
            <a:spLocks noGrp="1"/>
          </p:cNvSpPr>
          <p:nvPr>
            <p:ph type="dt" sz="half" idx="10"/>
          </p:nvPr>
        </p:nvSpPr>
        <p:spPr/>
        <p:txBody>
          <a:bodyPr/>
          <a:lstStyle/>
          <a:p>
            <a:fld id="{319AB1A4-C850-4C4F-ABDF-5A0BDE178276}" type="datetimeFigureOut">
              <a:rPr lang="en-CA" smtClean="0"/>
              <a:t>01/15/2025</a:t>
            </a:fld>
            <a:endParaRPr lang="en-CA"/>
          </a:p>
        </p:txBody>
      </p:sp>
      <p:sp>
        <p:nvSpPr>
          <p:cNvPr id="6" name="Footer Placeholder 5">
            <a:extLst>
              <a:ext uri="{FF2B5EF4-FFF2-40B4-BE49-F238E27FC236}">
                <a16:creationId xmlns:a16="http://schemas.microsoft.com/office/drawing/2014/main" id="{D036D9AF-FAB2-9023-7135-D11DC694957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226DE44-7F99-280F-7320-A296825E8882}"/>
              </a:ext>
            </a:extLst>
          </p:cNvPr>
          <p:cNvSpPr>
            <a:spLocks noGrp="1"/>
          </p:cNvSpPr>
          <p:nvPr>
            <p:ph type="sldNum" sz="quarter" idx="12"/>
          </p:nvPr>
        </p:nvSpPr>
        <p:spPr/>
        <p:txBody>
          <a:bodyPr/>
          <a:lstStyle/>
          <a:p>
            <a:fld id="{8E2C4799-DE58-4637-B75B-6534FC466CC8}" type="slidenum">
              <a:rPr lang="en-CA" smtClean="0"/>
              <a:t>‹#›</a:t>
            </a:fld>
            <a:endParaRPr lang="en-CA"/>
          </a:p>
        </p:txBody>
      </p:sp>
    </p:spTree>
    <p:extLst>
      <p:ext uri="{BB962C8B-B14F-4D97-AF65-F5344CB8AC3E}">
        <p14:creationId xmlns:p14="http://schemas.microsoft.com/office/powerpoint/2010/main" val="127151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FEC12-D7A5-F4D6-CB1A-34B92CAF14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292E3A27-43B2-4524-EC66-0793F6126C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BD3333C6-49E8-22C1-46DE-3BCB2F4311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FD4BA0-B0DE-10BF-193A-C563602BA7E3}"/>
              </a:ext>
            </a:extLst>
          </p:cNvPr>
          <p:cNvSpPr>
            <a:spLocks noGrp="1"/>
          </p:cNvSpPr>
          <p:nvPr>
            <p:ph type="dt" sz="half" idx="10"/>
          </p:nvPr>
        </p:nvSpPr>
        <p:spPr/>
        <p:txBody>
          <a:bodyPr/>
          <a:lstStyle/>
          <a:p>
            <a:fld id="{319AB1A4-C850-4C4F-ABDF-5A0BDE178276}" type="datetimeFigureOut">
              <a:rPr lang="en-CA" smtClean="0"/>
              <a:t>01/15/2025</a:t>
            </a:fld>
            <a:endParaRPr lang="en-CA"/>
          </a:p>
        </p:txBody>
      </p:sp>
      <p:sp>
        <p:nvSpPr>
          <p:cNvPr id="6" name="Footer Placeholder 5">
            <a:extLst>
              <a:ext uri="{FF2B5EF4-FFF2-40B4-BE49-F238E27FC236}">
                <a16:creationId xmlns:a16="http://schemas.microsoft.com/office/drawing/2014/main" id="{2DF56416-7E55-C147-89C5-06333C9221B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5D59D9A7-AA97-7C25-7341-52E94CDAD391}"/>
              </a:ext>
            </a:extLst>
          </p:cNvPr>
          <p:cNvSpPr>
            <a:spLocks noGrp="1"/>
          </p:cNvSpPr>
          <p:nvPr>
            <p:ph type="sldNum" sz="quarter" idx="12"/>
          </p:nvPr>
        </p:nvSpPr>
        <p:spPr/>
        <p:txBody>
          <a:bodyPr/>
          <a:lstStyle/>
          <a:p>
            <a:fld id="{8E2C4799-DE58-4637-B75B-6534FC466CC8}" type="slidenum">
              <a:rPr lang="en-CA" smtClean="0"/>
              <a:t>‹#›</a:t>
            </a:fld>
            <a:endParaRPr lang="en-CA"/>
          </a:p>
        </p:txBody>
      </p:sp>
    </p:spTree>
    <p:extLst>
      <p:ext uri="{BB962C8B-B14F-4D97-AF65-F5344CB8AC3E}">
        <p14:creationId xmlns:p14="http://schemas.microsoft.com/office/powerpoint/2010/main" val="2765179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56072-C908-83FD-DBAF-A16A12674A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269B263A-751E-0968-7A15-339B6EF683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BE66BD3-F180-5C4D-09AF-A5DA06674B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9AB1A4-C850-4C4F-ABDF-5A0BDE178276}" type="datetimeFigureOut">
              <a:rPr lang="en-CA" smtClean="0"/>
              <a:t>01/15/2025</a:t>
            </a:fld>
            <a:endParaRPr lang="en-CA"/>
          </a:p>
        </p:txBody>
      </p:sp>
      <p:sp>
        <p:nvSpPr>
          <p:cNvPr id="5" name="Footer Placeholder 4">
            <a:extLst>
              <a:ext uri="{FF2B5EF4-FFF2-40B4-BE49-F238E27FC236}">
                <a16:creationId xmlns:a16="http://schemas.microsoft.com/office/drawing/2014/main" id="{4A937EED-E0BA-9BEB-3462-5ACAA4D2E4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B96A6480-BAC6-81FF-0046-10CBCC02FF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2C4799-DE58-4637-B75B-6534FC466CC8}" type="slidenum">
              <a:rPr lang="en-CA" smtClean="0"/>
              <a:t>‹#›</a:t>
            </a:fld>
            <a:endParaRPr lang="en-CA"/>
          </a:p>
        </p:txBody>
      </p:sp>
    </p:spTree>
    <p:extLst>
      <p:ext uri="{BB962C8B-B14F-4D97-AF65-F5344CB8AC3E}">
        <p14:creationId xmlns:p14="http://schemas.microsoft.com/office/powerpoint/2010/main" val="22501599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FA208-EB53-AEF7-7923-FB539DF5BF4B}"/>
              </a:ext>
            </a:extLst>
          </p:cNvPr>
          <p:cNvSpPr>
            <a:spLocks noGrp="1"/>
          </p:cNvSpPr>
          <p:nvPr>
            <p:ph type="ctrTitle"/>
          </p:nvPr>
        </p:nvSpPr>
        <p:spPr/>
        <p:txBody>
          <a:bodyPr/>
          <a:lstStyle/>
          <a:p>
            <a:r>
              <a:rPr lang="en-US" dirty="0"/>
              <a:t>Golden Lake Hydroacoustic Survey Analysis Results</a:t>
            </a:r>
            <a:endParaRPr lang="en-CA" dirty="0"/>
          </a:p>
        </p:txBody>
      </p:sp>
    </p:spTree>
    <p:extLst>
      <p:ext uri="{BB962C8B-B14F-4D97-AF65-F5344CB8AC3E}">
        <p14:creationId xmlns:p14="http://schemas.microsoft.com/office/powerpoint/2010/main" val="586706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22635B4-8CBB-627C-8002-6F2474D0A685}"/>
              </a:ext>
            </a:extLst>
          </p:cNvPr>
          <p:cNvSpPr txBox="1"/>
          <p:nvPr/>
        </p:nvSpPr>
        <p:spPr>
          <a:xfrm>
            <a:off x="467133" y="212181"/>
            <a:ext cx="9009582" cy="369332"/>
          </a:xfrm>
          <a:prstGeom prst="rect">
            <a:avLst/>
          </a:prstGeom>
          <a:noFill/>
        </p:spPr>
        <p:txBody>
          <a:bodyPr wrap="none" rtlCol="0">
            <a:spAutoFit/>
          </a:bodyPr>
          <a:lstStyle/>
          <a:p>
            <a:r>
              <a:rPr lang="en-US" dirty="0"/>
              <a:t>Mean Fish Density by Depth Layer (whiskers represent bootstrapped 95% Confidence Intervals)</a:t>
            </a:r>
            <a:endParaRPr lang="en-CA" dirty="0"/>
          </a:p>
        </p:txBody>
      </p:sp>
      <p:pic>
        <p:nvPicPr>
          <p:cNvPr id="2" name="Picture 1">
            <a:extLst>
              <a:ext uri="{FF2B5EF4-FFF2-40B4-BE49-F238E27FC236}">
                <a16:creationId xmlns:a16="http://schemas.microsoft.com/office/drawing/2014/main" id="{F6997825-20B5-1574-F1B0-ECE78B5A727A}"/>
              </a:ext>
            </a:extLst>
          </p:cNvPr>
          <p:cNvPicPr>
            <a:picLocks noChangeAspect="1"/>
          </p:cNvPicPr>
          <p:nvPr/>
        </p:nvPicPr>
        <p:blipFill>
          <a:blip r:embed="rId2"/>
          <a:stretch>
            <a:fillRect/>
          </a:stretch>
        </p:blipFill>
        <p:spPr>
          <a:xfrm>
            <a:off x="600469" y="647188"/>
            <a:ext cx="8129272" cy="6094127"/>
          </a:xfrm>
          <a:prstGeom prst="rect">
            <a:avLst/>
          </a:prstGeom>
        </p:spPr>
      </p:pic>
      <p:sp>
        <p:nvSpPr>
          <p:cNvPr id="3" name="TextBox 2">
            <a:extLst>
              <a:ext uri="{FF2B5EF4-FFF2-40B4-BE49-F238E27FC236}">
                <a16:creationId xmlns:a16="http://schemas.microsoft.com/office/drawing/2014/main" id="{ADE9A501-91E3-7F8E-B539-2F005AA2D03A}"/>
              </a:ext>
            </a:extLst>
          </p:cNvPr>
          <p:cNvSpPr txBox="1"/>
          <p:nvPr/>
        </p:nvSpPr>
        <p:spPr>
          <a:xfrm>
            <a:off x="8603443" y="6042113"/>
            <a:ext cx="3551510" cy="646331"/>
          </a:xfrm>
          <a:prstGeom prst="rect">
            <a:avLst/>
          </a:prstGeom>
          <a:noFill/>
        </p:spPr>
        <p:txBody>
          <a:bodyPr wrap="square" rtlCol="0">
            <a:spAutoFit/>
          </a:bodyPr>
          <a:lstStyle/>
          <a:p>
            <a:pPr marL="171450" indent="-171450">
              <a:buFont typeface="Arial" panose="020B0604020202020204" pitchFamily="34" charset="0"/>
              <a:buChar char="•"/>
            </a:pPr>
            <a:r>
              <a:rPr lang="en-US" sz="1200" dirty="0"/>
              <a:t>Class 1 = young of year fish (~25-62 mm TLEN) </a:t>
            </a:r>
          </a:p>
          <a:p>
            <a:pPr marL="171450" indent="-171450">
              <a:buFont typeface="Arial" panose="020B0604020202020204" pitchFamily="34" charset="0"/>
              <a:buChar char="•"/>
            </a:pPr>
            <a:r>
              <a:rPr lang="en-US" sz="1200" dirty="0"/>
              <a:t>Class 2 = yearling and older fish (~62-186mm TLEN)</a:t>
            </a:r>
          </a:p>
          <a:p>
            <a:pPr marL="171450" indent="-171450">
              <a:buFont typeface="Arial" panose="020B0604020202020204" pitchFamily="34" charset="0"/>
              <a:buChar char="•"/>
            </a:pPr>
            <a:r>
              <a:rPr lang="en-US" sz="1200" dirty="0"/>
              <a:t>Class 3 = yearling and older fish (~186-250 TLEN)</a:t>
            </a:r>
            <a:endParaRPr lang="en-CA" sz="1200" dirty="0"/>
          </a:p>
        </p:txBody>
      </p:sp>
    </p:spTree>
    <p:extLst>
      <p:ext uri="{BB962C8B-B14F-4D97-AF65-F5344CB8AC3E}">
        <p14:creationId xmlns:p14="http://schemas.microsoft.com/office/powerpoint/2010/main" val="531748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7498C1B-9C65-4401-962A-D00518C0AB06}"/>
              </a:ext>
            </a:extLst>
          </p:cNvPr>
          <p:cNvPicPr>
            <a:picLocks noChangeAspect="1"/>
          </p:cNvPicPr>
          <p:nvPr/>
        </p:nvPicPr>
        <p:blipFill rotWithShape="1">
          <a:blip r:embed="rId2"/>
          <a:srcRect t="4068" b="4896"/>
          <a:stretch/>
        </p:blipFill>
        <p:spPr>
          <a:xfrm>
            <a:off x="148954" y="772947"/>
            <a:ext cx="9677058" cy="5870347"/>
          </a:xfrm>
          <a:prstGeom prst="rect">
            <a:avLst/>
          </a:prstGeom>
        </p:spPr>
      </p:pic>
      <p:sp>
        <p:nvSpPr>
          <p:cNvPr id="8" name="TextBox 7">
            <a:extLst>
              <a:ext uri="{FF2B5EF4-FFF2-40B4-BE49-F238E27FC236}">
                <a16:creationId xmlns:a16="http://schemas.microsoft.com/office/drawing/2014/main" id="{1E2AE9E0-590E-A711-3844-17AD29D06AFC}"/>
              </a:ext>
            </a:extLst>
          </p:cNvPr>
          <p:cNvSpPr txBox="1"/>
          <p:nvPr/>
        </p:nvSpPr>
        <p:spPr>
          <a:xfrm>
            <a:off x="1272054" y="338479"/>
            <a:ext cx="7041287" cy="369332"/>
          </a:xfrm>
          <a:prstGeom prst="rect">
            <a:avLst/>
          </a:prstGeom>
          <a:noFill/>
        </p:spPr>
        <p:txBody>
          <a:bodyPr wrap="none" rtlCol="0">
            <a:spAutoFit/>
          </a:bodyPr>
          <a:lstStyle/>
          <a:p>
            <a:r>
              <a:rPr lang="en-US" dirty="0"/>
              <a:t>Spatial Distribution of Fish Density by Size Class (#/m</a:t>
            </a:r>
            <a:r>
              <a:rPr lang="en-US" baseline="30000" dirty="0"/>
              <a:t>2</a:t>
            </a:r>
            <a:r>
              <a:rPr lang="en-US" dirty="0"/>
              <a:t>) and Analysis Layer</a:t>
            </a:r>
            <a:endParaRPr lang="en-CA" dirty="0"/>
          </a:p>
        </p:txBody>
      </p:sp>
      <p:sp>
        <p:nvSpPr>
          <p:cNvPr id="2" name="TextBox 1">
            <a:extLst>
              <a:ext uri="{FF2B5EF4-FFF2-40B4-BE49-F238E27FC236}">
                <a16:creationId xmlns:a16="http://schemas.microsoft.com/office/drawing/2014/main" id="{45747637-083C-5A6D-9636-B0D303D28652}"/>
              </a:ext>
            </a:extLst>
          </p:cNvPr>
          <p:cNvSpPr txBox="1"/>
          <p:nvPr/>
        </p:nvSpPr>
        <p:spPr>
          <a:xfrm>
            <a:off x="8679222" y="6062099"/>
            <a:ext cx="3551510" cy="646331"/>
          </a:xfrm>
          <a:prstGeom prst="rect">
            <a:avLst/>
          </a:prstGeom>
          <a:noFill/>
        </p:spPr>
        <p:txBody>
          <a:bodyPr wrap="square" rtlCol="0">
            <a:spAutoFit/>
          </a:bodyPr>
          <a:lstStyle/>
          <a:p>
            <a:pPr marL="171450" indent="-171450">
              <a:buFont typeface="Arial" panose="020B0604020202020204" pitchFamily="34" charset="0"/>
              <a:buChar char="•"/>
            </a:pPr>
            <a:r>
              <a:rPr lang="en-US" sz="1200" dirty="0"/>
              <a:t>Class 1 = young of year fish (~25-62 mm TLEN) </a:t>
            </a:r>
          </a:p>
          <a:p>
            <a:pPr marL="171450" indent="-171450">
              <a:buFont typeface="Arial" panose="020B0604020202020204" pitchFamily="34" charset="0"/>
              <a:buChar char="•"/>
            </a:pPr>
            <a:r>
              <a:rPr lang="en-US" sz="1200" dirty="0"/>
              <a:t>Class 2 = yearling and older fish (~62-186mm TLEN)</a:t>
            </a:r>
          </a:p>
          <a:p>
            <a:pPr marL="171450" indent="-171450">
              <a:buFont typeface="Arial" panose="020B0604020202020204" pitchFamily="34" charset="0"/>
              <a:buChar char="•"/>
            </a:pPr>
            <a:r>
              <a:rPr lang="en-US" sz="1200" dirty="0"/>
              <a:t>Class 3 = yearling and older fish (~186-250 TLEN)</a:t>
            </a:r>
            <a:endParaRPr lang="en-CA" sz="1200" dirty="0"/>
          </a:p>
        </p:txBody>
      </p:sp>
    </p:spTree>
    <p:extLst>
      <p:ext uri="{BB962C8B-B14F-4D97-AF65-F5344CB8AC3E}">
        <p14:creationId xmlns:p14="http://schemas.microsoft.com/office/powerpoint/2010/main" val="2120734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9BE943-73DD-A820-E09F-197212ED609F}"/>
              </a:ext>
            </a:extLst>
          </p:cNvPr>
          <p:cNvPicPr>
            <a:picLocks noChangeAspect="1"/>
          </p:cNvPicPr>
          <p:nvPr/>
        </p:nvPicPr>
        <p:blipFill>
          <a:blip r:embed="rId2"/>
          <a:stretch>
            <a:fillRect/>
          </a:stretch>
        </p:blipFill>
        <p:spPr>
          <a:xfrm>
            <a:off x="1343103" y="1141861"/>
            <a:ext cx="7411898" cy="5556346"/>
          </a:xfrm>
          <a:prstGeom prst="rect">
            <a:avLst/>
          </a:prstGeom>
        </p:spPr>
      </p:pic>
      <p:sp>
        <p:nvSpPr>
          <p:cNvPr id="3" name="TextBox 2">
            <a:extLst>
              <a:ext uri="{FF2B5EF4-FFF2-40B4-BE49-F238E27FC236}">
                <a16:creationId xmlns:a16="http://schemas.microsoft.com/office/drawing/2014/main" id="{A252F21B-D446-5AE6-C3BB-A03CFB6CC929}"/>
              </a:ext>
            </a:extLst>
          </p:cNvPr>
          <p:cNvSpPr txBox="1"/>
          <p:nvPr/>
        </p:nvSpPr>
        <p:spPr>
          <a:xfrm>
            <a:off x="2173103" y="459728"/>
            <a:ext cx="6023701" cy="800219"/>
          </a:xfrm>
          <a:prstGeom prst="rect">
            <a:avLst/>
          </a:prstGeom>
          <a:noFill/>
        </p:spPr>
        <p:txBody>
          <a:bodyPr wrap="none" rtlCol="0">
            <a:spAutoFit/>
          </a:bodyPr>
          <a:lstStyle/>
          <a:p>
            <a:pPr algn="ctr"/>
            <a:r>
              <a:rPr lang="en-US" dirty="0" err="1"/>
              <a:t>Lakewide</a:t>
            </a:r>
            <a:r>
              <a:rPr lang="en-US" dirty="0"/>
              <a:t> Mean Fish Density Estimate (#/hectare) by Size Class </a:t>
            </a:r>
            <a:br>
              <a:rPr lang="en-US" dirty="0"/>
            </a:br>
            <a:r>
              <a:rPr lang="en-US" sz="1400" dirty="0"/>
              <a:t>(whiskers represent bootstrapped 95% Confidence Intervals)</a:t>
            </a:r>
            <a:br>
              <a:rPr lang="en-US" sz="1400" dirty="0"/>
            </a:br>
            <a:endParaRPr lang="en-CA" sz="1400" dirty="0"/>
          </a:p>
        </p:txBody>
      </p:sp>
      <p:sp>
        <p:nvSpPr>
          <p:cNvPr id="4" name="TextBox 3">
            <a:extLst>
              <a:ext uri="{FF2B5EF4-FFF2-40B4-BE49-F238E27FC236}">
                <a16:creationId xmlns:a16="http://schemas.microsoft.com/office/drawing/2014/main" id="{D164AB99-0D7A-4053-5D7E-A41AF3961835}"/>
              </a:ext>
            </a:extLst>
          </p:cNvPr>
          <p:cNvSpPr txBox="1"/>
          <p:nvPr/>
        </p:nvSpPr>
        <p:spPr>
          <a:xfrm>
            <a:off x="8578183" y="3834418"/>
            <a:ext cx="3551510" cy="646331"/>
          </a:xfrm>
          <a:prstGeom prst="rect">
            <a:avLst/>
          </a:prstGeom>
          <a:noFill/>
        </p:spPr>
        <p:txBody>
          <a:bodyPr wrap="square" rtlCol="0">
            <a:spAutoFit/>
          </a:bodyPr>
          <a:lstStyle/>
          <a:p>
            <a:pPr marL="171450" indent="-171450">
              <a:buFont typeface="Arial" panose="020B0604020202020204" pitchFamily="34" charset="0"/>
              <a:buChar char="•"/>
            </a:pPr>
            <a:r>
              <a:rPr lang="en-US" sz="1200" dirty="0"/>
              <a:t>Class 1 = young of year fish (~25-62 mm TLEN) </a:t>
            </a:r>
          </a:p>
          <a:p>
            <a:pPr marL="171450" indent="-171450">
              <a:buFont typeface="Arial" panose="020B0604020202020204" pitchFamily="34" charset="0"/>
              <a:buChar char="•"/>
            </a:pPr>
            <a:r>
              <a:rPr lang="en-US" sz="1200" dirty="0"/>
              <a:t>Class 2 = yearling and older fish (~62-186mm TLEN)</a:t>
            </a:r>
          </a:p>
          <a:p>
            <a:pPr marL="171450" indent="-171450">
              <a:buFont typeface="Arial" panose="020B0604020202020204" pitchFamily="34" charset="0"/>
              <a:buChar char="•"/>
            </a:pPr>
            <a:r>
              <a:rPr lang="en-US" sz="1200" dirty="0"/>
              <a:t>Class 3 = yearling and older fish (~186-250 TLEN)</a:t>
            </a:r>
            <a:endParaRPr lang="en-CA" sz="1200" dirty="0"/>
          </a:p>
        </p:txBody>
      </p:sp>
    </p:spTree>
    <p:extLst>
      <p:ext uri="{BB962C8B-B14F-4D97-AF65-F5344CB8AC3E}">
        <p14:creationId xmlns:p14="http://schemas.microsoft.com/office/powerpoint/2010/main" val="1806209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2">
            <a:extLst>
              <a:ext uri="{FF2B5EF4-FFF2-40B4-BE49-F238E27FC236}">
                <a16:creationId xmlns:a16="http://schemas.microsoft.com/office/drawing/2014/main" id="{F3796F09-1348-25CF-E929-D6BD82B293B0}"/>
              </a:ext>
            </a:extLst>
          </p:cNvPr>
          <p:cNvGraphicFramePr>
            <a:graphicFrameLocks noGrp="1"/>
          </p:cNvGraphicFramePr>
          <p:nvPr>
            <p:extLst>
              <p:ext uri="{D42A27DB-BD31-4B8C-83A1-F6EECF244321}">
                <p14:modId xmlns:p14="http://schemas.microsoft.com/office/powerpoint/2010/main" val="2162370790"/>
              </p:ext>
            </p:extLst>
          </p:nvPr>
        </p:nvGraphicFramePr>
        <p:xfrm>
          <a:off x="2164754" y="919901"/>
          <a:ext cx="7067128" cy="2153920"/>
        </p:xfrm>
        <a:graphic>
          <a:graphicData uri="http://schemas.openxmlformats.org/drawingml/2006/table">
            <a:tbl>
              <a:tblPr firstRow="1" bandRow="1">
                <a:tableStyleId>{6E25E649-3F16-4E02-A733-19D2CDBF48F0}</a:tableStyleId>
              </a:tblPr>
              <a:tblGrid>
                <a:gridCol w="685800">
                  <a:extLst>
                    <a:ext uri="{9D8B030D-6E8A-4147-A177-3AD203B41FA5}">
                      <a16:colId xmlns:a16="http://schemas.microsoft.com/office/drawing/2014/main" val="20000"/>
                    </a:ext>
                  </a:extLst>
                </a:gridCol>
                <a:gridCol w="2060848">
                  <a:extLst>
                    <a:ext uri="{9D8B030D-6E8A-4147-A177-3AD203B41FA5}">
                      <a16:colId xmlns:a16="http://schemas.microsoft.com/office/drawing/2014/main" val="20001"/>
                    </a:ext>
                  </a:extLst>
                </a:gridCol>
                <a:gridCol w="2115838">
                  <a:extLst>
                    <a:ext uri="{9D8B030D-6E8A-4147-A177-3AD203B41FA5}">
                      <a16:colId xmlns:a16="http://schemas.microsoft.com/office/drawing/2014/main" val="20002"/>
                    </a:ext>
                  </a:extLst>
                </a:gridCol>
                <a:gridCol w="2204642">
                  <a:extLst>
                    <a:ext uri="{9D8B030D-6E8A-4147-A177-3AD203B41FA5}">
                      <a16:colId xmlns:a16="http://schemas.microsoft.com/office/drawing/2014/main" val="20003"/>
                    </a:ext>
                  </a:extLst>
                </a:gridCol>
              </a:tblGrid>
              <a:tr h="252597">
                <a:tc>
                  <a:txBody>
                    <a:bodyPr/>
                    <a:lstStyle/>
                    <a:p>
                      <a:pPr marL="63500" marR="63500" algn="ctr">
                        <a:lnSpc>
                          <a:spcPct val="100000"/>
                        </a:lnSpc>
                        <a:spcBef>
                          <a:spcPts val="500"/>
                        </a:spcBef>
                        <a:spcAft>
                          <a:spcPts val="500"/>
                        </a:spcAft>
                        <a:buNone/>
                      </a:pPr>
                      <a:r>
                        <a:rPr sz="1200" b="1" u="none" cap="none" dirty="0">
                          <a:solidFill>
                            <a:schemeClr val="bg1"/>
                          </a:solidFill>
                          <a:sym typeface="Arial"/>
                        </a:rPr>
                        <a:t>Year</a:t>
                      </a:r>
                      <a:endParaRPr sz="1200" b="1" i="0" u="none" cap="none" dirty="0">
                        <a:solidFill>
                          <a:schemeClr val="bg1"/>
                        </a:solidFill>
                        <a:latin typeface="Arial"/>
                        <a:cs typeface="Arial"/>
                        <a:sym typeface="Arial"/>
                      </a:endParaRPr>
                    </a:p>
                  </a:txBody>
                  <a:tcPr marL="0" marR="0" marT="63500" marB="63500" anchor="ctr"/>
                </a:tc>
                <a:tc>
                  <a:txBody>
                    <a:bodyPr/>
                    <a:lstStyle/>
                    <a:p>
                      <a:pPr marL="63500" marR="63500" lvl="0" indent="0" algn="ctr" defTabSz="914400" rtl="0" eaLnBrk="1" fontAlgn="auto" latinLnBrk="0" hangingPunct="1">
                        <a:lnSpc>
                          <a:spcPct val="100000"/>
                        </a:lnSpc>
                        <a:spcBef>
                          <a:spcPts val="500"/>
                        </a:spcBef>
                        <a:spcAft>
                          <a:spcPts val="500"/>
                        </a:spcAft>
                        <a:buClrTx/>
                        <a:buSzTx/>
                        <a:buFontTx/>
                        <a:buNone/>
                        <a:tabLst/>
                        <a:defRPr/>
                      </a:pPr>
                      <a:r>
                        <a:rPr sz="1200" b="1" u="none" cap="none" dirty="0">
                          <a:solidFill>
                            <a:schemeClr val="bg1"/>
                          </a:solidFill>
                          <a:sym typeface="Arial"/>
                        </a:rPr>
                        <a:t>Size Class 1</a:t>
                      </a:r>
                      <a:br>
                        <a:rPr lang="en-US" sz="1200" b="1" u="none" cap="none" dirty="0">
                          <a:solidFill>
                            <a:schemeClr val="bg1"/>
                          </a:solidFill>
                          <a:sym typeface="Arial"/>
                        </a:rPr>
                      </a:br>
                      <a:r>
                        <a:rPr lang="en-US" sz="1200" b="1" dirty="0"/>
                        <a:t>(25-62mm) - </a:t>
                      </a:r>
                      <a:r>
                        <a:rPr lang="en-US" sz="1200" b="0" dirty="0"/>
                        <a:t>YOY</a:t>
                      </a:r>
                      <a:endParaRPr lang="en-CA" sz="1200" b="0" dirty="0"/>
                    </a:p>
                  </a:txBody>
                  <a:tcPr marL="0" marR="0" marT="63500" marB="63500" anchor="ctr"/>
                </a:tc>
                <a:tc>
                  <a:txBody>
                    <a:bodyPr/>
                    <a:lstStyle/>
                    <a:p>
                      <a:pPr marL="63500" marR="63500" lvl="0" indent="0" algn="ctr" defTabSz="914400" rtl="0" eaLnBrk="1" fontAlgn="auto" latinLnBrk="0" hangingPunct="1">
                        <a:lnSpc>
                          <a:spcPct val="100000"/>
                        </a:lnSpc>
                        <a:spcBef>
                          <a:spcPts val="500"/>
                        </a:spcBef>
                        <a:spcAft>
                          <a:spcPts val="500"/>
                        </a:spcAft>
                        <a:buClrTx/>
                        <a:buSzTx/>
                        <a:buFontTx/>
                        <a:buNone/>
                        <a:tabLst/>
                        <a:defRPr/>
                      </a:pPr>
                      <a:r>
                        <a:rPr sz="1200" b="1" u="none" cap="none" dirty="0">
                          <a:solidFill>
                            <a:schemeClr val="bg1"/>
                          </a:solidFill>
                          <a:sym typeface="Arial"/>
                        </a:rPr>
                        <a:t>Size Class 2</a:t>
                      </a:r>
                      <a:br>
                        <a:rPr lang="en-US" sz="1200" b="1" u="none" cap="none" dirty="0">
                          <a:solidFill>
                            <a:schemeClr val="bg1"/>
                          </a:solidFill>
                          <a:sym typeface="Arial"/>
                        </a:rPr>
                      </a:br>
                      <a:r>
                        <a:rPr lang="en-US" sz="1200" b="1" dirty="0"/>
                        <a:t>(62-186mm) - </a:t>
                      </a:r>
                      <a:r>
                        <a:rPr lang="en-US" sz="1200" b="0" dirty="0"/>
                        <a:t>YAO up to max observed smelt TLEN</a:t>
                      </a:r>
                      <a:endParaRPr sz="1200" b="1" i="0" u="none" cap="none" dirty="0">
                        <a:solidFill>
                          <a:schemeClr val="bg1"/>
                        </a:solidFill>
                        <a:latin typeface="Arial"/>
                        <a:cs typeface="Arial"/>
                        <a:sym typeface="Arial"/>
                      </a:endParaRPr>
                    </a:p>
                  </a:txBody>
                  <a:tcPr marL="0" marR="0" marT="63500" marB="63500" anchor="ctr"/>
                </a:tc>
                <a:tc>
                  <a:txBody>
                    <a:bodyPr/>
                    <a:lstStyle/>
                    <a:p>
                      <a:pPr marL="63500" marR="63500" algn="ctr">
                        <a:lnSpc>
                          <a:spcPct val="100000"/>
                        </a:lnSpc>
                        <a:spcBef>
                          <a:spcPts val="500"/>
                        </a:spcBef>
                        <a:spcAft>
                          <a:spcPts val="500"/>
                        </a:spcAft>
                        <a:buNone/>
                      </a:pPr>
                      <a:r>
                        <a:rPr sz="1200" b="1" u="none" cap="none" dirty="0">
                          <a:solidFill>
                            <a:schemeClr val="bg1"/>
                          </a:solidFill>
                          <a:sym typeface="Arial"/>
                        </a:rPr>
                        <a:t>Size Class 3</a:t>
                      </a:r>
                      <a:br>
                        <a:rPr lang="en-US" sz="1200" b="1" u="none" cap="none" dirty="0">
                          <a:solidFill>
                            <a:schemeClr val="bg1"/>
                          </a:solidFill>
                          <a:sym typeface="Arial"/>
                        </a:rPr>
                      </a:br>
                      <a:r>
                        <a:rPr lang="en-US" sz="1200" b="1" dirty="0"/>
                        <a:t>(186-250mm)</a:t>
                      </a:r>
                      <a:endParaRPr sz="1200" b="1" i="0" u="none" cap="none" dirty="0">
                        <a:solidFill>
                          <a:schemeClr val="bg1"/>
                        </a:solidFill>
                        <a:latin typeface="Arial"/>
                        <a:cs typeface="Arial"/>
                        <a:sym typeface="Arial"/>
                      </a:endParaRPr>
                    </a:p>
                  </a:txBody>
                  <a:tcPr marL="0" marR="0" marT="63500" marB="63500" anchor="ctr"/>
                </a:tc>
                <a:extLst>
                  <a:ext uri="{0D108BD9-81ED-4DB2-BD59-A6C34878D82A}">
                    <a16:rowId xmlns:a16="http://schemas.microsoft.com/office/drawing/2014/main" val="10000"/>
                  </a:ext>
                </a:extLst>
              </a:tr>
              <a:tr h="228600">
                <a:tc>
                  <a:txBody>
                    <a:bodyPr/>
                    <a:lstStyle/>
                    <a:p>
                      <a:pPr marL="63500" marR="63500" algn="ctr">
                        <a:lnSpc>
                          <a:spcPct val="100000"/>
                        </a:lnSpc>
                        <a:spcBef>
                          <a:spcPts val="500"/>
                        </a:spcBef>
                        <a:spcAft>
                          <a:spcPts val="500"/>
                        </a:spcAft>
                        <a:buNone/>
                      </a:pPr>
                      <a:r>
                        <a:rPr sz="1200" b="0" u="none" cap="none" dirty="0">
                          <a:solidFill>
                            <a:srgbClr val="000000">
                              <a:alpha val="100000"/>
                            </a:srgbClr>
                          </a:solidFill>
                          <a:sym typeface="Arial"/>
                        </a:rPr>
                        <a:t>2009</a:t>
                      </a:r>
                      <a:endParaRPr sz="1200" b="0" i="0" u="none" cap="none" dirty="0">
                        <a:solidFill>
                          <a:srgbClr val="000000">
                            <a:alpha val="100000"/>
                          </a:srgbClr>
                        </a:solidFill>
                        <a:latin typeface="Arial"/>
                        <a:cs typeface="Arial"/>
                        <a:sym typeface="Arial"/>
                      </a:endParaRPr>
                    </a:p>
                  </a:txBody>
                  <a:tcPr marL="0" marR="0" marT="63500" marB="63500" anchor="ctr"/>
                </a:tc>
                <a:tc>
                  <a:txBody>
                    <a:bodyPr/>
                    <a:lstStyle/>
                    <a:p>
                      <a:pPr marL="63500" marR="63500" algn="ctr">
                        <a:lnSpc>
                          <a:spcPct val="100000"/>
                        </a:lnSpc>
                        <a:spcBef>
                          <a:spcPts val="500"/>
                        </a:spcBef>
                        <a:spcAft>
                          <a:spcPts val="500"/>
                        </a:spcAft>
                        <a:buNone/>
                      </a:pPr>
                      <a:r>
                        <a:rPr sz="1200" b="0" u="none" cap="none" dirty="0">
                          <a:solidFill>
                            <a:srgbClr val="000000">
                              <a:alpha val="100000"/>
                            </a:srgbClr>
                          </a:solidFill>
                          <a:sym typeface="Arial"/>
                        </a:rPr>
                        <a:t>6,048,580</a:t>
                      </a:r>
                      <a:br>
                        <a:rPr lang="en-CA" sz="1200" b="0" u="none" cap="none" dirty="0">
                          <a:solidFill>
                            <a:srgbClr val="000000">
                              <a:alpha val="100000"/>
                            </a:srgbClr>
                          </a:solidFill>
                          <a:sym typeface="Arial"/>
                        </a:rPr>
                      </a:br>
                      <a:r>
                        <a:rPr sz="1200" b="0" u="none" cap="none" dirty="0">
                          <a:solidFill>
                            <a:srgbClr val="000000">
                              <a:alpha val="100000"/>
                            </a:srgbClr>
                          </a:solidFill>
                          <a:sym typeface="Arial"/>
                        </a:rPr>
                        <a:t> (4,553,414 - 7,900,760)</a:t>
                      </a:r>
                      <a:endParaRPr sz="1200" b="0" i="0" u="none" cap="none" dirty="0">
                        <a:solidFill>
                          <a:srgbClr val="000000">
                            <a:alpha val="100000"/>
                          </a:srgbClr>
                        </a:solidFill>
                        <a:latin typeface="Arial"/>
                        <a:cs typeface="Arial"/>
                        <a:sym typeface="Arial"/>
                      </a:endParaRPr>
                    </a:p>
                  </a:txBody>
                  <a:tcPr marL="0" marR="0" marT="63500" marB="63500" anchor="ctr"/>
                </a:tc>
                <a:tc>
                  <a:txBody>
                    <a:bodyPr/>
                    <a:lstStyle/>
                    <a:p>
                      <a:pPr marL="63500" marR="63500" algn="ctr">
                        <a:lnSpc>
                          <a:spcPct val="100000"/>
                        </a:lnSpc>
                        <a:spcBef>
                          <a:spcPts val="500"/>
                        </a:spcBef>
                        <a:spcAft>
                          <a:spcPts val="500"/>
                        </a:spcAft>
                        <a:buNone/>
                      </a:pPr>
                      <a:r>
                        <a:rPr sz="1200" b="0" u="none" cap="none" dirty="0">
                          <a:solidFill>
                            <a:srgbClr val="000000">
                              <a:alpha val="100000"/>
                            </a:srgbClr>
                          </a:solidFill>
                          <a:sym typeface="Arial"/>
                        </a:rPr>
                        <a:t>3,543,250</a:t>
                      </a:r>
                      <a:br>
                        <a:rPr lang="en-US" sz="1200" b="0" u="none" cap="none" dirty="0">
                          <a:solidFill>
                            <a:srgbClr val="000000">
                              <a:alpha val="100000"/>
                            </a:srgbClr>
                          </a:solidFill>
                          <a:sym typeface="Arial"/>
                        </a:rPr>
                      </a:br>
                      <a:r>
                        <a:rPr sz="1200" b="0" u="none" cap="none" dirty="0">
                          <a:solidFill>
                            <a:srgbClr val="000000">
                              <a:alpha val="100000"/>
                            </a:srgbClr>
                          </a:solidFill>
                          <a:sym typeface="Arial"/>
                        </a:rPr>
                        <a:t> (2,977,889 - 4,133,146)</a:t>
                      </a:r>
                      <a:endParaRPr sz="1200" b="0" i="0" u="none" cap="none" dirty="0">
                        <a:solidFill>
                          <a:srgbClr val="000000">
                            <a:alpha val="100000"/>
                          </a:srgbClr>
                        </a:solidFill>
                        <a:latin typeface="Arial"/>
                        <a:cs typeface="Arial"/>
                        <a:sym typeface="Arial"/>
                      </a:endParaRPr>
                    </a:p>
                  </a:txBody>
                  <a:tcPr marL="0" marR="0" marT="63500" marB="63500" anchor="ctr"/>
                </a:tc>
                <a:tc>
                  <a:txBody>
                    <a:bodyPr/>
                    <a:lstStyle/>
                    <a:p>
                      <a:pPr marL="63500" marR="63500" algn="ctr">
                        <a:lnSpc>
                          <a:spcPct val="100000"/>
                        </a:lnSpc>
                        <a:spcBef>
                          <a:spcPts val="500"/>
                        </a:spcBef>
                        <a:spcAft>
                          <a:spcPts val="500"/>
                        </a:spcAft>
                        <a:buNone/>
                      </a:pPr>
                      <a:r>
                        <a:rPr sz="1200" b="0" u="none" cap="none" dirty="0">
                          <a:solidFill>
                            <a:srgbClr val="000000">
                              <a:alpha val="100000"/>
                            </a:srgbClr>
                          </a:solidFill>
                          <a:sym typeface="Arial"/>
                        </a:rPr>
                        <a:t>  291,841</a:t>
                      </a:r>
                      <a:br>
                        <a:rPr lang="en-US" sz="1200" b="0" u="none" cap="none" dirty="0">
                          <a:solidFill>
                            <a:srgbClr val="000000">
                              <a:alpha val="100000"/>
                            </a:srgbClr>
                          </a:solidFill>
                          <a:sym typeface="Arial"/>
                        </a:rPr>
                      </a:br>
                      <a:r>
                        <a:rPr sz="1200" b="0" u="none" cap="none" dirty="0">
                          <a:solidFill>
                            <a:srgbClr val="000000">
                              <a:alpha val="100000"/>
                            </a:srgbClr>
                          </a:solidFill>
                          <a:sym typeface="Arial"/>
                        </a:rPr>
                        <a:t> (206,755 - 386,601)</a:t>
                      </a:r>
                      <a:endParaRPr sz="1200" b="0" i="0" u="none" cap="none" dirty="0">
                        <a:solidFill>
                          <a:srgbClr val="000000">
                            <a:alpha val="100000"/>
                          </a:srgbClr>
                        </a:solidFill>
                        <a:latin typeface="Arial"/>
                        <a:cs typeface="Arial"/>
                        <a:sym typeface="Arial"/>
                      </a:endParaRPr>
                    </a:p>
                  </a:txBody>
                  <a:tcPr marL="0" marR="0" marT="63500" marB="63500" anchor="ctr"/>
                </a:tc>
                <a:extLst>
                  <a:ext uri="{0D108BD9-81ED-4DB2-BD59-A6C34878D82A}">
                    <a16:rowId xmlns:a16="http://schemas.microsoft.com/office/drawing/2014/main" val="10001"/>
                  </a:ext>
                </a:extLst>
              </a:tr>
              <a:tr h="228600">
                <a:tc>
                  <a:txBody>
                    <a:bodyPr/>
                    <a:lstStyle/>
                    <a:p>
                      <a:pPr marL="63500" marR="63500" algn="ctr">
                        <a:lnSpc>
                          <a:spcPct val="100000"/>
                        </a:lnSpc>
                        <a:spcBef>
                          <a:spcPts val="500"/>
                        </a:spcBef>
                        <a:spcAft>
                          <a:spcPts val="500"/>
                        </a:spcAft>
                        <a:buNone/>
                      </a:pPr>
                      <a:r>
                        <a:rPr sz="1200" b="0" u="none" cap="none" dirty="0">
                          <a:solidFill>
                            <a:srgbClr val="000000">
                              <a:alpha val="100000"/>
                            </a:srgbClr>
                          </a:solidFill>
                          <a:sym typeface="Arial"/>
                        </a:rPr>
                        <a:t>2010</a:t>
                      </a:r>
                      <a:endParaRPr sz="1200" b="0" i="0" u="none" cap="none" dirty="0">
                        <a:solidFill>
                          <a:srgbClr val="000000">
                            <a:alpha val="100000"/>
                          </a:srgbClr>
                        </a:solidFill>
                        <a:latin typeface="Arial"/>
                        <a:cs typeface="Arial"/>
                        <a:sym typeface="Arial"/>
                      </a:endParaRPr>
                    </a:p>
                  </a:txBody>
                  <a:tcPr marL="0" marR="0" marT="63500" marB="63500" anchor="ctr"/>
                </a:tc>
                <a:tc>
                  <a:txBody>
                    <a:bodyPr/>
                    <a:lstStyle/>
                    <a:p>
                      <a:pPr marL="63500" marR="63500" algn="ctr">
                        <a:lnSpc>
                          <a:spcPct val="100000"/>
                        </a:lnSpc>
                        <a:spcBef>
                          <a:spcPts val="500"/>
                        </a:spcBef>
                        <a:spcAft>
                          <a:spcPts val="500"/>
                        </a:spcAft>
                        <a:buNone/>
                      </a:pPr>
                      <a:r>
                        <a:rPr sz="1200" b="0" u="none" cap="none" dirty="0">
                          <a:solidFill>
                            <a:srgbClr val="000000">
                              <a:alpha val="100000"/>
                            </a:srgbClr>
                          </a:solidFill>
                          <a:sym typeface="Arial"/>
                        </a:rPr>
                        <a:t>5,701,539 </a:t>
                      </a:r>
                      <a:br>
                        <a:rPr lang="en-US" sz="1200" b="0" u="none" cap="none" dirty="0">
                          <a:solidFill>
                            <a:srgbClr val="000000">
                              <a:alpha val="100000"/>
                            </a:srgbClr>
                          </a:solidFill>
                          <a:sym typeface="Arial"/>
                        </a:rPr>
                      </a:br>
                      <a:r>
                        <a:rPr sz="1200" b="0" u="none" cap="none" dirty="0">
                          <a:solidFill>
                            <a:srgbClr val="000000">
                              <a:alpha val="100000"/>
                            </a:srgbClr>
                          </a:solidFill>
                          <a:sym typeface="Arial"/>
                        </a:rPr>
                        <a:t>(4,237,083 - 7,341,272)</a:t>
                      </a:r>
                      <a:endParaRPr sz="1200" b="0" i="0" u="none" cap="none" dirty="0">
                        <a:solidFill>
                          <a:srgbClr val="000000">
                            <a:alpha val="100000"/>
                          </a:srgbClr>
                        </a:solidFill>
                        <a:latin typeface="Arial"/>
                        <a:cs typeface="Arial"/>
                        <a:sym typeface="Arial"/>
                      </a:endParaRPr>
                    </a:p>
                  </a:txBody>
                  <a:tcPr marL="0" marR="0" marT="63500" marB="63500" anchor="ctr"/>
                </a:tc>
                <a:tc>
                  <a:txBody>
                    <a:bodyPr/>
                    <a:lstStyle/>
                    <a:p>
                      <a:pPr marL="63500" marR="63500" algn="ctr">
                        <a:lnSpc>
                          <a:spcPct val="100000"/>
                        </a:lnSpc>
                        <a:spcBef>
                          <a:spcPts val="500"/>
                        </a:spcBef>
                        <a:spcAft>
                          <a:spcPts val="500"/>
                        </a:spcAft>
                        <a:buNone/>
                      </a:pPr>
                      <a:r>
                        <a:rPr sz="1200" b="0" u="none" cap="none" dirty="0">
                          <a:solidFill>
                            <a:srgbClr val="000000">
                              <a:alpha val="100000"/>
                            </a:srgbClr>
                          </a:solidFill>
                          <a:sym typeface="Arial"/>
                        </a:rPr>
                        <a:t>2,449,217 </a:t>
                      </a:r>
                      <a:br>
                        <a:rPr lang="en-US" sz="1200" b="0" u="none" cap="none" dirty="0">
                          <a:solidFill>
                            <a:srgbClr val="000000">
                              <a:alpha val="100000"/>
                            </a:srgbClr>
                          </a:solidFill>
                          <a:sym typeface="Arial"/>
                        </a:rPr>
                      </a:br>
                      <a:r>
                        <a:rPr sz="1200" b="0" u="none" cap="none" dirty="0">
                          <a:solidFill>
                            <a:srgbClr val="000000">
                              <a:alpha val="100000"/>
                            </a:srgbClr>
                          </a:solidFill>
                          <a:sym typeface="Arial"/>
                        </a:rPr>
                        <a:t>(2,023,654 - 2,894,860)</a:t>
                      </a:r>
                      <a:endParaRPr sz="1200" b="0" i="0" u="none" cap="none" dirty="0">
                        <a:solidFill>
                          <a:srgbClr val="000000">
                            <a:alpha val="100000"/>
                          </a:srgbClr>
                        </a:solidFill>
                        <a:latin typeface="Arial"/>
                        <a:cs typeface="Arial"/>
                        <a:sym typeface="Arial"/>
                      </a:endParaRPr>
                    </a:p>
                  </a:txBody>
                  <a:tcPr marL="0" marR="0" marT="63500" marB="63500" anchor="ctr"/>
                </a:tc>
                <a:tc>
                  <a:txBody>
                    <a:bodyPr/>
                    <a:lstStyle/>
                    <a:p>
                      <a:pPr marL="63500" marR="63500" algn="ctr">
                        <a:lnSpc>
                          <a:spcPct val="100000"/>
                        </a:lnSpc>
                        <a:spcBef>
                          <a:spcPts val="500"/>
                        </a:spcBef>
                        <a:spcAft>
                          <a:spcPts val="500"/>
                        </a:spcAft>
                        <a:buNone/>
                      </a:pPr>
                      <a:r>
                        <a:rPr sz="1200" b="0" u="none" cap="none" dirty="0">
                          <a:solidFill>
                            <a:srgbClr val="000000">
                              <a:alpha val="100000"/>
                            </a:srgbClr>
                          </a:solidFill>
                          <a:sym typeface="Arial"/>
                        </a:rPr>
                        <a:t>  364,836</a:t>
                      </a:r>
                      <a:br>
                        <a:rPr lang="en-US" sz="1200" b="0" u="none" cap="none" dirty="0">
                          <a:solidFill>
                            <a:srgbClr val="000000">
                              <a:alpha val="100000"/>
                            </a:srgbClr>
                          </a:solidFill>
                          <a:sym typeface="Arial"/>
                        </a:rPr>
                      </a:br>
                      <a:r>
                        <a:rPr sz="1200" b="0" u="none" cap="none" dirty="0">
                          <a:solidFill>
                            <a:srgbClr val="000000">
                              <a:alpha val="100000"/>
                            </a:srgbClr>
                          </a:solidFill>
                          <a:sym typeface="Arial"/>
                        </a:rPr>
                        <a:t> (241,465 - 507,460)</a:t>
                      </a:r>
                      <a:endParaRPr sz="1200" b="0" i="0" u="none" cap="none" dirty="0">
                        <a:solidFill>
                          <a:srgbClr val="000000">
                            <a:alpha val="100000"/>
                          </a:srgbClr>
                        </a:solidFill>
                        <a:latin typeface="Arial"/>
                        <a:cs typeface="Arial"/>
                        <a:sym typeface="Arial"/>
                      </a:endParaRPr>
                    </a:p>
                  </a:txBody>
                  <a:tcPr marL="0" marR="0" marT="63500" marB="63500" anchor="ctr"/>
                </a:tc>
                <a:extLst>
                  <a:ext uri="{0D108BD9-81ED-4DB2-BD59-A6C34878D82A}">
                    <a16:rowId xmlns:a16="http://schemas.microsoft.com/office/drawing/2014/main" val="10002"/>
                  </a:ext>
                </a:extLst>
              </a:tr>
              <a:tr h="228600">
                <a:tc>
                  <a:txBody>
                    <a:bodyPr/>
                    <a:lstStyle/>
                    <a:p>
                      <a:pPr marL="63500" marR="63500" algn="ctr">
                        <a:lnSpc>
                          <a:spcPct val="100000"/>
                        </a:lnSpc>
                        <a:spcBef>
                          <a:spcPts val="500"/>
                        </a:spcBef>
                        <a:spcAft>
                          <a:spcPts val="500"/>
                        </a:spcAft>
                        <a:buNone/>
                      </a:pPr>
                      <a:r>
                        <a:rPr sz="1200" b="0" u="none" cap="none" dirty="0">
                          <a:solidFill>
                            <a:srgbClr val="000000">
                              <a:alpha val="100000"/>
                            </a:srgbClr>
                          </a:solidFill>
                          <a:sym typeface="Arial"/>
                        </a:rPr>
                        <a:t>2022</a:t>
                      </a:r>
                      <a:endParaRPr sz="1200" b="0" i="0" u="none" cap="none" dirty="0">
                        <a:solidFill>
                          <a:srgbClr val="000000">
                            <a:alpha val="100000"/>
                          </a:srgbClr>
                        </a:solidFill>
                        <a:latin typeface="Arial"/>
                        <a:cs typeface="Arial"/>
                        <a:sym typeface="Arial"/>
                      </a:endParaRPr>
                    </a:p>
                  </a:txBody>
                  <a:tcPr marL="0" marR="0" marT="63500" marB="63500" anchor="ctr"/>
                </a:tc>
                <a:tc>
                  <a:txBody>
                    <a:bodyPr/>
                    <a:lstStyle/>
                    <a:p>
                      <a:pPr marL="63500" marR="63500" algn="ctr">
                        <a:lnSpc>
                          <a:spcPct val="100000"/>
                        </a:lnSpc>
                        <a:spcBef>
                          <a:spcPts val="500"/>
                        </a:spcBef>
                        <a:spcAft>
                          <a:spcPts val="500"/>
                        </a:spcAft>
                        <a:buNone/>
                      </a:pPr>
                      <a:r>
                        <a:rPr sz="1200" b="0" u="none" cap="none" dirty="0">
                          <a:solidFill>
                            <a:srgbClr val="000000">
                              <a:alpha val="100000"/>
                            </a:srgbClr>
                          </a:solidFill>
                          <a:sym typeface="Arial"/>
                        </a:rPr>
                        <a:t>8,396,482</a:t>
                      </a:r>
                      <a:br>
                        <a:rPr lang="en-US" sz="1200" b="0" u="none" cap="none" dirty="0">
                          <a:solidFill>
                            <a:srgbClr val="000000">
                              <a:alpha val="100000"/>
                            </a:srgbClr>
                          </a:solidFill>
                          <a:sym typeface="Arial"/>
                        </a:rPr>
                      </a:br>
                      <a:r>
                        <a:rPr sz="1200" b="0" u="none" cap="none" dirty="0">
                          <a:solidFill>
                            <a:srgbClr val="000000">
                              <a:alpha val="100000"/>
                            </a:srgbClr>
                          </a:solidFill>
                          <a:sym typeface="Arial"/>
                        </a:rPr>
                        <a:t> (6,427,130 - 10,378,958)</a:t>
                      </a:r>
                      <a:endParaRPr sz="1200" b="0" i="0" u="none" cap="none" dirty="0">
                        <a:solidFill>
                          <a:srgbClr val="000000">
                            <a:alpha val="100000"/>
                          </a:srgbClr>
                        </a:solidFill>
                        <a:latin typeface="Arial"/>
                        <a:cs typeface="Arial"/>
                        <a:sym typeface="Arial"/>
                      </a:endParaRPr>
                    </a:p>
                  </a:txBody>
                  <a:tcPr marL="0" marR="0" marT="63500" marB="63500" anchor="ctr"/>
                </a:tc>
                <a:tc>
                  <a:txBody>
                    <a:bodyPr/>
                    <a:lstStyle/>
                    <a:p>
                      <a:pPr marL="63500" marR="63500" algn="ctr">
                        <a:lnSpc>
                          <a:spcPct val="100000"/>
                        </a:lnSpc>
                        <a:spcBef>
                          <a:spcPts val="500"/>
                        </a:spcBef>
                        <a:spcAft>
                          <a:spcPts val="500"/>
                        </a:spcAft>
                        <a:buNone/>
                      </a:pPr>
                      <a:r>
                        <a:rPr sz="1200" b="0" u="none" cap="none" dirty="0">
                          <a:solidFill>
                            <a:srgbClr val="000000">
                              <a:alpha val="100000"/>
                            </a:srgbClr>
                          </a:solidFill>
                          <a:sym typeface="Arial"/>
                        </a:rPr>
                        <a:t>2,776,680</a:t>
                      </a:r>
                      <a:br>
                        <a:rPr lang="en-US" sz="1200" b="0" u="none" cap="none" dirty="0">
                          <a:solidFill>
                            <a:srgbClr val="000000">
                              <a:alpha val="100000"/>
                            </a:srgbClr>
                          </a:solidFill>
                          <a:sym typeface="Arial"/>
                        </a:rPr>
                      </a:br>
                      <a:r>
                        <a:rPr sz="1200" b="0" u="none" cap="none" dirty="0">
                          <a:solidFill>
                            <a:srgbClr val="000000">
                              <a:alpha val="100000"/>
                            </a:srgbClr>
                          </a:solidFill>
                          <a:sym typeface="Arial"/>
                        </a:rPr>
                        <a:t> (2,339,955 - 3,235,754)</a:t>
                      </a:r>
                      <a:endParaRPr sz="1200" b="0" i="0" u="none" cap="none" dirty="0">
                        <a:solidFill>
                          <a:srgbClr val="000000">
                            <a:alpha val="100000"/>
                          </a:srgbClr>
                        </a:solidFill>
                        <a:latin typeface="Arial"/>
                        <a:cs typeface="Arial"/>
                        <a:sym typeface="Arial"/>
                      </a:endParaRPr>
                    </a:p>
                  </a:txBody>
                  <a:tcPr marL="0" marR="0" marT="63500" marB="63500" anchor="ctr"/>
                </a:tc>
                <a:tc>
                  <a:txBody>
                    <a:bodyPr/>
                    <a:lstStyle/>
                    <a:p>
                      <a:pPr marL="63500" marR="63500" algn="ctr">
                        <a:lnSpc>
                          <a:spcPct val="100000"/>
                        </a:lnSpc>
                        <a:spcBef>
                          <a:spcPts val="500"/>
                        </a:spcBef>
                        <a:spcAft>
                          <a:spcPts val="500"/>
                        </a:spcAft>
                        <a:buNone/>
                      </a:pPr>
                      <a:r>
                        <a:rPr sz="1200" b="0" u="none" cap="none" dirty="0">
                          <a:solidFill>
                            <a:srgbClr val="000000">
                              <a:alpha val="100000"/>
                            </a:srgbClr>
                          </a:solidFill>
                          <a:sym typeface="Arial"/>
                        </a:rPr>
                        <a:t>  196,196</a:t>
                      </a:r>
                      <a:br>
                        <a:rPr lang="en-US" sz="1200" b="0" u="none" cap="none" dirty="0">
                          <a:solidFill>
                            <a:srgbClr val="000000">
                              <a:alpha val="100000"/>
                            </a:srgbClr>
                          </a:solidFill>
                          <a:sym typeface="Arial"/>
                        </a:rPr>
                      </a:br>
                      <a:r>
                        <a:rPr sz="1200" b="0" u="none" cap="none" dirty="0">
                          <a:solidFill>
                            <a:srgbClr val="000000">
                              <a:alpha val="100000"/>
                            </a:srgbClr>
                          </a:solidFill>
                          <a:sym typeface="Arial"/>
                        </a:rPr>
                        <a:t> (35,582 -268,120)</a:t>
                      </a:r>
                      <a:endParaRPr sz="1200" b="0" i="0" u="none" cap="none" dirty="0">
                        <a:solidFill>
                          <a:srgbClr val="000000">
                            <a:alpha val="100000"/>
                          </a:srgbClr>
                        </a:solidFill>
                        <a:latin typeface="Arial"/>
                        <a:cs typeface="Arial"/>
                        <a:sym typeface="Arial"/>
                      </a:endParaRPr>
                    </a:p>
                  </a:txBody>
                  <a:tcPr marL="0" marR="0" marT="63500" marB="63500" anchor="ctr"/>
                </a:tc>
                <a:extLst>
                  <a:ext uri="{0D108BD9-81ED-4DB2-BD59-A6C34878D82A}">
                    <a16:rowId xmlns:a16="http://schemas.microsoft.com/office/drawing/2014/main" val="10003"/>
                  </a:ext>
                </a:extLst>
              </a:tr>
            </a:tbl>
          </a:graphicData>
        </a:graphic>
      </p:graphicFrame>
      <p:graphicFrame>
        <p:nvGraphicFramePr>
          <p:cNvPr id="3" name="Content Placeholder 2">
            <a:extLst>
              <a:ext uri="{FF2B5EF4-FFF2-40B4-BE49-F238E27FC236}">
                <a16:creationId xmlns:a16="http://schemas.microsoft.com/office/drawing/2014/main" id="{46A78095-17F8-B775-1F01-A0B3FFC89F12}"/>
              </a:ext>
            </a:extLst>
          </p:cNvPr>
          <p:cNvGraphicFramePr>
            <a:graphicFrameLocks noGrp="1"/>
          </p:cNvGraphicFramePr>
          <p:nvPr>
            <p:extLst>
              <p:ext uri="{D42A27DB-BD31-4B8C-83A1-F6EECF244321}">
                <p14:modId xmlns:p14="http://schemas.microsoft.com/office/powerpoint/2010/main" val="437374925"/>
              </p:ext>
            </p:extLst>
          </p:nvPr>
        </p:nvGraphicFramePr>
        <p:xfrm>
          <a:off x="2164754" y="3939245"/>
          <a:ext cx="7067128" cy="1605280"/>
        </p:xfrm>
        <a:graphic>
          <a:graphicData uri="http://schemas.openxmlformats.org/drawingml/2006/table">
            <a:tbl>
              <a:tblPr firstRow="1" bandRow="1">
                <a:tableStyleId>{6E25E649-3F16-4E02-A733-19D2CDBF48F0}</a:tableStyleId>
              </a:tblPr>
              <a:tblGrid>
                <a:gridCol w="775470">
                  <a:extLst>
                    <a:ext uri="{9D8B030D-6E8A-4147-A177-3AD203B41FA5}">
                      <a16:colId xmlns:a16="http://schemas.microsoft.com/office/drawing/2014/main" val="20000"/>
                    </a:ext>
                  </a:extLst>
                </a:gridCol>
                <a:gridCol w="1838905">
                  <a:extLst>
                    <a:ext uri="{9D8B030D-6E8A-4147-A177-3AD203B41FA5}">
                      <a16:colId xmlns:a16="http://schemas.microsoft.com/office/drawing/2014/main" val="20001"/>
                    </a:ext>
                  </a:extLst>
                </a:gridCol>
                <a:gridCol w="2288526">
                  <a:extLst>
                    <a:ext uri="{9D8B030D-6E8A-4147-A177-3AD203B41FA5}">
                      <a16:colId xmlns:a16="http://schemas.microsoft.com/office/drawing/2014/main" val="20002"/>
                    </a:ext>
                  </a:extLst>
                </a:gridCol>
                <a:gridCol w="2164227">
                  <a:extLst>
                    <a:ext uri="{9D8B030D-6E8A-4147-A177-3AD203B41FA5}">
                      <a16:colId xmlns:a16="http://schemas.microsoft.com/office/drawing/2014/main" val="20003"/>
                    </a:ext>
                  </a:extLst>
                </a:gridCol>
              </a:tblGrid>
              <a:tr h="228600">
                <a:tc>
                  <a:txBody>
                    <a:bodyPr/>
                    <a:lstStyle/>
                    <a:p>
                      <a:pPr marL="63500" marR="63500" algn="ctr">
                        <a:lnSpc>
                          <a:spcPct val="100000"/>
                        </a:lnSpc>
                        <a:spcBef>
                          <a:spcPts val="500"/>
                        </a:spcBef>
                        <a:spcAft>
                          <a:spcPts val="500"/>
                        </a:spcAft>
                        <a:buNone/>
                      </a:pPr>
                      <a:r>
                        <a:rPr sz="1200" b="1" u="none" cap="none" dirty="0">
                          <a:solidFill>
                            <a:schemeClr val="bg1"/>
                          </a:solidFill>
                          <a:sym typeface="Arial"/>
                        </a:rPr>
                        <a:t>Year</a:t>
                      </a:r>
                      <a:endParaRPr sz="1200" b="1" i="0" u="none" cap="none" dirty="0">
                        <a:solidFill>
                          <a:schemeClr val="bg1"/>
                        </a:solidFill>
                        <a:latin typeface="Arial"/>
                        <a:cs typeface="Arial"/>
                        <a:sym typeface="Arial"/>
                      </a:endParaRPr>
                    </a:p>
                  </a:txBody>
                  <a:tcPr marL="0" marR="0" marT="63500" marB="63500" anchor="ctr"/>
                </a:tc>
                <a:tc>
                  <a:txBody>
                    <a:bodyPr/>
                    <a:lstStyle/>
                    <a:p>
                      <a:pPr marL="63500" marR="63500" lvl="0" indent="0" algn="ctr" defTabSz="914400" rtl="0" eaLnBrk="1" fontAlgn="auto" latinLnBrk="0" hangingPunct="1">
                        <a:lnSpc>
                          <a:spcPct val="100000"/>
                        </a:lnSpc>
                        <a:spcBef>
                          <a:spcPts val="500"/>
                        </a:spcBef>
                        <a:spcAft>
                          <a:spcPts val="500"/>
                        </a:spcAft>
                        <a:buClrTx/>
                        <a:buSzTx/>
                        <a:buFontTx/>
                        <a:buNone/>
                        <a:tabLst/>
                        <a:defRPr/>
                      </a:pPr>
                      <a:r>
                        <a:rPr sz="1200" b="1" u="none" cap="none" dirty="0">
                          <a:solidFill>
                            <a:schemeClr val="bg1"/>
                          </a:solidFill>
                          <a:sym typeface="Arial"/>
                        </a:rPr>
                        <a:t>Size Class 1</a:t>
                      </a:r>
                      <a:br>
                        <a:rPr lang="en-US" sz="1200" b="1" u="none" cap="none" dirty="0">
                          <a:solidFill>
                            <a:schemeClr val="bg1"/>
                          </a:solidFill>
                          <a:sym typeface="Arial"/>
                        </a:rPr>
                      </a:br>
                      <a:r>
                        <a:rPr lang="en-US" sz="1200" b="1" dirty="0"/>
                        <a:t>(25-62mm) - </a:t>
                      </a:r>
                      <a:r>
                        <a:rPr lang="en-US" sz="1200" b="0" dirty="0"/>
                        <a:t>YOY</a:t>
                      </a:r>
                      <a:endParaRPr lang="en-CA" sz="1200" b="0" dirty="0"/>
                    </a:p>
                  </a:txBody>
                  <a:tcPr marL="0" marR="0" marT="63500" marB="63500" anchor="ctr"/>
                </a:tc>
                <a:tc>
                  <a:txBody>
                    <a:bodyPr/>
                    <a:lstStyle/>
                    <a:p>
                      <a:pPr marL="63500" marR="63500" lvl="0" indent="0" algn="ctr" defTabSz="914400" rtl="0" eaLnBrk="1" fontAlgn="auto" latinLnBrk="0" hangingPunct="1">
                        <a:lnSpc>
                          <a:spcPct val="100000"/>
                        </a:lnSpc>
                        <a:spcBef>
                          <a:spcPts val="500"/>
                        </a:spcBef>
                        <a:spcAft>
                          <a:spcPts val="500"/>
                        </a:spcAft>
                        <a:buClrTx/>
                        <a:buSzTx/>
                        <a:buFontTx/>
                        <a:buNone/>
                        <a:tabLst/>
                        <a:defRPr/>
                      </a:pPr>
                      <a:r>
                        <a:rPr sz="1200" b="1" u="none" cap="none" dirty="0">
                          <a:solidFill>
                            <a:schemeClr val="bg1"/>
                          </a:solidFill>
                          <a:sym typeface="Arial"/>
                        </a:rPr>
                        <a:t>Size Class 2</a:t>
                      </a:r>
                      <a:br>
                        <a:rPr lang="en-US" sz="1200" b="1" u="none" cap="none" dirty="0">
                          <a:solidFill>
                            <a:schemeClr val="bg1"/>
                          </a:solidFill>
                          <a:sym typeface="Arial"/>
                        </a:rPr>
                      </a:br>
                      <a:r>
                        <a:rPr lang="en-US" sz="1200" b="1" dirty="0"/>
                        <a:t>(62-186mm) - </a:t>
                      </a:r>
                      <a:r>
                        <a:rPr lang="en-US" sz="1200" b="0" dirty="0"/>
                        <a:t>YAO up to max observed smelt TLEN</a:t>
                      </a:r>
                      <a:endParaRPr lang="en-CA" sz="1200" b="0" dirty="0"/>
                    </a:p>
                  </a:txBody>
                  <a:tcPr marL="0" marR="0" marT="63500" marB="63500" anchor="ctr"/>
                </a:tc>
                <a:tc>
                  <a:txBody>
                    <a:bodyPr/>
                    <a:lstStyle/>
                    <a:p>
                      <a:pPr marL="63500" marR="63500" algn="ctr">
                        <a:lnSpc>
                          <a:spcPct val="100000"/>
                        </a:lnSpc>
                        <a:spcBef>
                          <a:spcPts val="500"/>
                        </a:spcBef>
                        <a:spcAft>
                          <a:spcPts val="500"/>
                        </a:spcAft>
                        <a:buNone/>
                      </a:pPr>
                      <a:r>
                        <a:rPr sz="1200" b="1" u="none" cap="none" dirty="0">
                          <a:solidFill>
                            <a:schemeClr val="bg1"/>
                          </a:solidFill>
                          <a:sym typeface="Arial"/>
                        </a:rPr>
                        <a:t>Size Class 3</a:t>
                      </a:r>
                      <a:br>
                        <a:rPr lang="en-US" sz="1200" b="1" u="none" cap="none" dirty="0">
                          <a:solidFill>
                            <a:schemeClr val="bg1"/>
                          </a:solidFill>
                          <a:sym typeface="Arial"/>
                        </a:rPr>
                      </a:br>
                      <a:r>
                        <a:rPr lang="en-US" sz="1200" b="1" dirty="0"/>
                        <a:t>(186-250mm)</a:t>
                      </a:r>
                      <a:endParaRPr sz="1200" b="1" i="0" u="none" cap="none" dirty="0">
                        <a:solidFill>
                          <a:schemeClr val="bg1"/>
                        </a:solidFill>
                        <a:latin typeface="Arial"/>
                        <a:cs typeface="Arial"/>
                        <a:sym typeface="Arial"/>
                      </a:endParaRPr>
                    </a:p>
                  </a:txBody>
                  <a:tcPr marL="0" marR="0" marT="63500" marB="63500" anchor="ctr"/>
                </a:tc>
                <a:extLst>
                  <a:ext uri="{0D108BD9-81ED-4DB2-BD59-A6C34878D82A}">
                    <a16:rowId xmlns:a16="http://schemas.microsoft.com/office/drawing/2014/main" val="10000"/>
                  </a:ext>
                </a:extLst>
              </a:tr>
              <a:tr h="228600">
                <a:tc>
                  <a:txBody>
                    <a:bodyPr/>
                    <a:lstStyle/>
                    <a:p>
                      <a:pPr marL="63500" marR="63500" algn="ctr">
                        <a:lnSpc>
                          <a:spcPct val="100000"/>
                        </a:lnSpc>
                        <a:spcBef>
                          <a:spcPts val="500"/>
                        </a:spcBef>
                        <a:spcAft>
                          <a:spcPts val="500"/>
                        </a:spcAft>
                        <a:buNone/>
                      </a:pPr>
                      <a:r>
                        <a:rPr sz="1200" b="0" u="none" cap="none" dirty="0">
                          <a:solidFill>
                            <a:srgbClr val="000000">
                              <a:alpha val="100000"/>
                            </a:srgbClr>
                          </a:solidFill>
                          <a:sym typeface="Arial"/>
                        </a:rPr>
                        <a:t>2009</a:t>
                      </a:r>
                      <a:endParaRPr sz="1200" b="0" i="0" u="none" cap="none" dirty="0">
                        <a:solidFill>
                          <a:srgbClr val="000000">
                            <a:alpha val="100000"/>
                          </a:srgbClr>
                        </a:solidFill>
                        <a:latin typeface="Arial"/>
                        <a:cs typeface="Arial"/>
                        <a:sym typeface="Arial"/>
                      </a:endParaRPr>
                    </a:p>
                  </a:txBody>
                  <a:tcPr marL="0" marR="0" marT="63500" marB="63500" anchor="ctr"/>
                </a:tc>
                <a:tc>
                  <a:txBody>
                    <a:bodyPr/>
                    <a:lstStyle/>
                    <a:p>
                      <a:pPr marL="63500" marR="63500" algn="ctr">
                        <a:lnSpc>
                          <a:spcPct val="100000"/>
                        </a:lnSpc>
                        <a:spcBef>
                          <a:spcPts val="500"/>
                        </a:spcBef>
                        <a:spcAft>
                          <a:spcPts val="500"/>
                        </a:spcAft>
                        <a:buNone/>
                      </a:pPr>
                      <a:r>
                        <a:rPr sz="1200" b="0" u="none" cap="none" dirty="0">
                          <a:solidFill>
                            <a:srgbClr val="000000">
                              <a:alpha val="100000"/>
                            </a:srgbClr>
                          </a:solidFill>
                          <a:sym typeface="Arial"/>
                        </a:rPr>
                        <a:t>1,703 (1,282 - 2,224)</a:t>
                      </a:r>
                      <a:endParaRPr sz="1200" b="0" i="0" u="none" cap="none" dirty="0">
                        <a:solidFill>
                          <a:srgbClr val="000000">
                            <a:alpha val="100000"/>
                          </a:srgbClr>
                        </a:solidFill>
                        <a:latin typeface="Arial"/>
                        <a:cs typeface="Arial"/>
                        <a:sym typeface="Arial"/>
                      </a:endParaRPr>
                    </a:p>
                  </a:txBody>
                  <a:tcPr marL="0" marR="0" marT="63500" marB="63500" anchor="ctr"/>
                </a:tc>
                <a:tc>
                  <a:txBody>
                    <a:bodyPr/>
                    <a:lstStyle/>
                    <a:p>
                      <a:pPr marL="63500" marR="63500" algn="ctr">
                        <a:lnSpc>
                          <a:spcPct val="100000"/>
                        </a:lnSpc>
                        <a:spcBef>
                          <a:spcPts val="500"/>
                        </a:spcBef>
                        <a:spcAft>
                          <a:spcPts val="500"/>
                        </a:spcAft>
                        <a:buNone/>
                      </a:pPr>
                      <a:r>
                        <a:rPr sz="1200" b="0" u="none" cap="none" dirty="0">
                          <a:solidFill>
                            <a:srgbClr val="000000">
                              <a:alpha val="100000"/>
                            </a:srgbClr>
                          </a:solidFill>
                          <a:sym typeface="Arial"/>
                        </a:rPr>
                        <a:t>  998 (  838 - 1,164)</a:t>
                      </a:r>
                      <a:endParaRPr sz="1200" b="0" i="0" u="none" cap="none" dirty="0">
                        <a:solidFill>
                          <a:srgbClr val="000000">
                            <a:alpha val="100000"/>
                          </a:srgbClr>
                        </a:solidFill>
                        <a:latin typeface="Arial"/>
                        <a:cs typeface="Arial"/>
                        <a:sym typeface="Arial"/>
                      </a:endParaRPr>
                    </a:p>
                  </a:txBody>
                  <a:tcPr marL="0" marR="0" marT="63500" marB="63500" anchor="ctr"/>
                </a:tc>
                <a:tc>
                  <a:txBody>
                    <a:bodyPr/>
                    <a:lstStyle/>
                    <a:p>
                      <a:pPr marL="63500" marR="63500" algn="ctr">
                        <a:lnSpc>
                          <a:spcPct val="100000"/>
                        </a:lnSpc>
                        <a:spcBef>
                          <a:spcPts val="500"/>
                        </a:spcBef>
                        <a:spcAft>
                          <a:spcPts val="500"/>
                        </a:spcAft>
                        <a:buNone/>
                      </a:pPr>
                      <a:r>
                        <a:rPr sz="1200" b="0" u="none" cap="none" dirty="0">
                          <a:solidFill>
                            <a:srgbClr val="000000">
                              <a:alpha val="100000"/>
                            </a:srgbClr>
                          </a:solidFill>
                          <a:sym typeface="Arial"/>
                        </a:rPr>
                        <a:t>   82 (   58 -   109)</a:t>
                      </a:r>
                      <a:endParaRPr sz="1200" b="0" i="0" u="none" cap="none" dirty="0">
                        <a:solidFill>
                          <a:srgbClr val="000000">
                            <a:alpha val="100000"/>
                          </a:srgbClr>
                        </a:solidFill>
                        <a:latin typeface="Arial"/>
                        <a:cs typeface="Arial"/>
                        <a:sym typeface="Arial"/>
                      </a:endParaRPr>
                    </a:p>
                  </a:txBody>
                  <a:tcPr marL="0" marR="0" marT="63500" marB="63500" anchor="ctr"/>
                </a:tc>
                <a:extLst>
                  <a:ext uri="{0D108BD9-81ED-4DB2-BD59-A6C34878D82A}">
                    <a16:rowId xmlns:a16="http://schemas.microsoft.com/office/drawing/2014/main" val="10001"/>
                  </a:ext>
                </a:extLst>
              </a:tr>
              <a:tr h="228600">
                <a:tc>
                  <a:txBody>
                    <a:bodyPr/>
                    <a:lstStyle/>
                    <a:p>
                      <a:pPr marL="63500" marR="63500" algn="ctr">
                        <a:lnSpc>
                          <a:spcPct val="100000"/>
                        </a:lnSpc>
                        <a:spcBef>
                          <a:spcPts val="500"/>
                        </a:spcBef>
                        <a:spcAft>
                          <a:spcPts val="500"/>
                        </a:spcAft>
                        <a:buNone/>
                      </a:pPr>
                      <a:r>
                        <a:rPr sz="1200" b="0" u="none" cap="none" dirty="0">
                          <a:solidFill>
                            <a:srgbClr val="000000">
                              <a:alpha val="100000"/>
                            </a:srgbClr>
                          </a:solidFill>
                          <a:sym typeface="Arial"/>
                        </a:rPr>
                        <a:t>2010</a:t>
                      </a:r>
                      <a:endParaRPr sz="1200" b="0" i="0" u="none" cap="none" dirty="0">
                        <a:solidFill>
                          <a:srgbClr val="000000">
                            <a:alpha val="100000"/>
                          </a:srgbClr>
                        </a:solidFill>
                        <a:latin typeface="Arial"/>
                        <a:cs typeface="Arial"/>
                        <a:sym typeface="Arial"/>
                      </a:endParaRPr>
                    </a:p>
                  </a:txBody>
                  <a:tcPr marL="0" marR="0" marT="63500" marB="63500" anchor="ctr"/>
                </a:tc>
                <a:tc>
                  <a:txBody>
                    <a:bodyPr/>
                    <a:lstStyle/>
                    <a:p>
                      <a:pPr marL="63500" marR="63500" algn="ctr">
                        <a:lnSpc>
                          <a:spcPct val="100000"/>
                        </a:lnSpc>
                        <a:spcBef>
                          <a:spcPts val="500"/>
                        </a:spcBef>
                        <a:spcAft>
                          <a:spcPts val="500"/>
                        </a:spcAft>
                        <a:buNone/>
                      </a:pPr>
                      <a:r>
                        <a:rPr sz="1200" b="0" u="none" cap="none">
                          <a:solidFill>
                            <a:srgbClr val="000000">
                              <a:alpha val="100000"/>
                            </a:srgbClr>
                          </a:solidFill>
                          <a:sym typeface="Arial"/>
                        </a:rPr>
                        <a:t>1,605 (1,193 - 2,067)</a:t>
                      </a:r>
                      <a:endParaRPr sz="1200" b="0" i="0" u="none" cap="none">
                        <a:solidFill>
                          <a:srgbClr val="000000">
                            <a:alpha val="100000"/>
                          </a:srgbClr>
                        </a:solidFill>
                        <a:latin typeface="Arial"/>
                        <a:cs typeface="Arial"/>
                        <a:sym typeface="Arial"/>
                      </a:endParaRPr>
                    </a:p>
                  </a:txBody>
                  <a:tcPr marL="0" marR="0" marT="63500" marB="63500" anchor="ctr"/>
                </a:tc>
                <a:tc>
                  <a:txBody>
                    <a:bodyPr/>
                    <a:lstStyle/>
                    <a:p>
                      <a:pPr marL="63500" marR="63500" algn="ctr">
                        <a:lnSpc>
                          <a:spcPct val="100000"/>
                        </a:lnSpc>
                        <a:spcBef>
                          <a:spcPts val="500"/>
                        </a:spcBef>
                        <a:spcAft>
                          <a:spcPts val="500"/>
                        </a:spcAft>
                        <a:buNone/>
                      </a:pPr>
                      <a:r>
                        <a:rPr sz="1200" b="0" u="none" cap="none">
                          <a:solidFill>
                            <a:srgbClr val="000000">
                              <a:alpha val="100000"/>
                            </a:srgbClr>
                          </a:solidFill>
                          <a:sym typeface="Arial"/>
                        </a:rPr>
                        <a:t>  690 (  570 -   815)</a:t>
                      </a:r>
                      <a:endParaRPr sz="1200" b="0" i="0" u="none" cap="none">
                        <a:solidFill>
                          <a:srgbClr val="000000">
                            <a:alpha val="100000"/>
                          </a:srgbClr>
                        </a:solidFill>
                        <a:latin typeface="Arial"/>
                        <a:cs typeface="Arial"/>
                        <a:sym typeface="Arial"/>
                      </a:endParaRPr>
                    </a:p>
                  </a:txBody>
                  <a:tcPr marL="0" marR="0" marT="63500" marB="63500" anchor="ctr"/>
                </a:tc>
                <a:tc>
                  <a:txBody>
                    <a:bodyPr/>
                    <a:lstStyle/>
                    <a:p>
                      <a:pPr marL="63500" marR="63500" algn="ctr">
                        <a:lnSpc>
                          <a:spcPct val="100000"/>
                        </a:lnSpc>
                        <a:spcBef>
                          <a:spcPts val="500"/>
                        </a:spcBef>
                        <a:spcAft>
                          <a:spcPts val="500"/>
                        </a:spcAft>
                        <a:buNone/>
                      </a:pPr>
                      <a:r>
                        <a:rPr sz="1200" b="0" u="none" cap="none" dirty="0">
                          <a:solidFill>
                            <a:srgbClr val="000000">
                              <a:alpha val="100000"/>
                            </a:srgbClr>
                          </a:solidFill>
                          <a:sym typeface="Arial"/>
                        </a:rPr>
                        <a:t>  103 (   68 -   143)</a:t>
                      </a:r>
                      <a:endParaRPr sz="1200" b="0" i="0" u="none" cap="none" dirty="0">
                        <a:solidFill>
                          <a:srgbClr val="000000">
                            <a:alpha val="100000"/>
                          </a:srgbClr>
                        </a:solidFill>
                        <a:latin typeface="Arial"/>
                        <a:cs typeface="Arial"/>
                        <a:sym typeface="Arial"/>
                      </a:endParaRPr>
                    </a:p>
                  </a:txBody>
                  <a:tcPr marL="0" marR="0" marT="63500" marB="63500" anchor="ctr"/>
                </a:tc>
                <a:extLst>
                  <a:ext uri="{0D108BD9-81ED-4DB2-BD59-A6C34878D82A}">
                    <a16:rowId xmlns:a16="http://schemas.microsoft.com/office/drawing/2014/main" val="10002"/>
                  </a:ext>
                </a:extLst>
              </a:tr>
              <a:tr h="228600">
                <a:tc>
                  <a:txBody>
                    <a:bodyPr/>
                    <a:lstStyle/>
                    <a:p>
                      <a:pPr marL="63500" marR="63500" algn="ctr">
                        <a:lnSpc>
                          <a:spcPct val="100000"/>
                        </a:lnSpc>
                        <a:spcBef>
                          <a:spcPts val="500"/>
                        </a:spcBef>
                        <a:spcAft>
                          <a:spcPts val="500"/>
                        </a:spcAft>
                        <a:buNone/>
                      </a:pPr>
                      <a:r>
                        <a:rPr sz="1200" b="0" u="none" cap="none" dirty="0">
                          <a:solidFill>
                            <a:srgbClr val="000000">
                              <a:alpha val="100000"/>
                            </a:srgbClr>
                          </a:solidFill>
                          <a:sym typeface="Arial"/>
                        </a:rPr>
                        <a:t>2022</a:t>
                      </a:r>
                      <a:endParaRPr sz="1200" b="0" i="0" u="none" cap="none" dirty="0">
                        <a:solidFill>
                          <a:srgbClr val="000000">
                            <a:alpha val="100000"/>
                          </a:srgbClr>
                        </a:solidFill>
                        <a:latin typeface="Arial"/>
                        <a:cs typeface="Arial"/>
                        <a:sym typeface="Arial"/>
                      </a:endParaRPr>
                    </a:p>
                  </a:txBody>
                  <a:tcPr marL="0" marR="0" marT="63500" marB="63500" anchor="ctr"/>
                </a:tc>
                <a:tc>
                  <a:txBody>
                    <a:bodyPr/>
                    <a:lstStyle/>
                    <a:p>
                      <a:pPr marL="63500" marR="63500" algn="ctr">
                        <a:lnSpc>
                          <a:spcPct val="100000"/>
                        </a:lnSpc>
                        <a:spcBef>
                          <a:spcPts val="500"/>
                        </a:spcBef>
                        <a:spcAft>
                          <a:spcPts val="500"/>
                        </a:spcAft>
                        <a:buNone/>
                      </a:pPr>
                      <a:r>
                        <a:rPr sz="1200" b="0" u="none" cap="none">
                          <a:solidFill>
                            <a:srgbClr val="000000">
                              <a:alpha val="100000"/>
                            </a:srgbClr>
                          </a:solidFill>
                          <a:sym typeface="Arial"/>
                        </a:rPr>
                        <a:t>2,364 (1,809 - 2,922)</a:t>
                      </a:r>
                      <a:endParaRPr sz="1200" b="0" i="0" u="none" cap="none">
                        <a:solidFill>
                          <a:srgbClr val="000000">
                            <a:alpha val="100000"/>
                          </a:srgbClr>
                        </a:solidFill>
                        <a:latin typeface="Arial"/>
                        <a:cs typeface="Arial"/>
                        <a:sym typeface="Arial"/>
                      </a:endParaRPr>
                    </a:p>
                  </a:txBody>
                  <a:tcPr marL="0" marR="0" marT="63500" marB="63500" anchor="ctr"/>
                </a:tc>
                <a:tc>
                  <a:txBody>
                    <a:bodyPr/>
                    <a:lstStyle/>
                    <a:p>
                      <a:pPr marL="63500" marR="63500" algn="ctr">
                        <a:lnSpc>
                          <a:spcPct val="100000"/>
                        </a:lnSpc>
                        <a:spcBef>
                          <a:spcPts val="500"/>
                        </a:spcBef>
                        <a:spcAft>
                          <a:spcPts val="500"/>
                        </a:spcAft>
                        <a:buNone/>
                      </a:pPr>
                      <a:r>
                        <a:rPr sz="1200" b="0" u="none" cap="none" dirty="0">
                          <a:solidFill>
                            <a:srgbClr val="000000">
                              <a:alpha val="100000"/>
                            </a:srgbClr>
                          </a:solidFill>
                          <a:sym typeface="Arial"/>
                        </a:rPr>
                        <a:t>  782 (  659 -   911)</a:t>
                      </a:r>
                      <a:endParaRPr sz="1200" b="0" i="0" u="none" cap="none" dirty="0">
                        <a:solidFill>
                          <a:srgbClr val="000000">
                            <a:alpha val="100000"/>
                          </a:srgbClr>
                        </a:solidFill>
                        <a:latin typeface="Arial"/>
                        <a:cs typeface="Arial"/>
                        <a:sym typeface="Arial"/>
                      </a:endParaRPr>
                    </a:p>
                  </a:txBody>
                  <a:tcPr marL="0" marR="0" marT="63500" marB="63500" anchor="ctr"/>
                </a:tc>
                <a:tc>
                  <a:txBody>
                    <a:bodyPr/>
                    <a:lstStyle/>
                    <a:p>
                      <a:pPr marL="63500" marR="63500" algn="ctr">
                        <a:lnSpc>
                          <a:spcPct val="100000"/>
                        </a:lnSpc>
                        <a:spcBef>
                          <a:spcPts val="500"/>
                        </a:spcBef>
                        <a:spcAft>
                          <a:spcPts val="500"/>
                        </a:spcAft>
                        <a:buNone/>
                      </a:pPr>
                      <a:r>
                        <a:rPr sz="1200" b="0" u="none" cap="none" dirty="0">
                          <a:solidFill>
                            <a:srgbClr val="000000">
                              <a:alpha val="100000"/>
                            </a:srgbClr>
                          </a:solidFill>
                          <a:sym typeface="Arial"/>
                        </a:rPr>
                        <a:t>   55 (   38 -    75)</a:t>
                      </a:r>
                      <a:endParaRPr sz="1200" b="0" i="0" u="none" cap="none" dirty="0">
                        <a:solidFill>
                          <a:srgbClr val="000000">
                            <a:alpha val="100000"/>
                          </a:srgbClr>
                        </a:solidFill>
                        <a:latin typeface="Arial"/>
                        <a:cs typeface="Arial"/>
                        <a:sym typeface="Arial"/>
                      </a:endParaRPr>
                    </a:p>
                  </a:txBody>
                  <a:tcPr marL="0" marR="0" marT="63500" marB="63500" anchor="ctr"/>
                </a:tc>
                <a:extLst>
                  <a:ext uri="{0D108BD9-81ED-4DB2-BD59-A6C34878D82A}">
                    <a16:rowId xmlns:a16="http://schemas.microsoft.com/office/drawing/2014/main" val="10003"/>
                  </a:ext>
                </a:extLst>
              </a:tr>
            </a:tbl>
          </a:graphicData>
        </a:graphic>
      </p:graphicFrame>
      <p:sp>
        <p:nvSpPr>
          <p:cNvPr id="4" name="TextBox 3">
            <a:extLst>
              <a:ext uri="{FF2B5EF4-FFF2-40B4-BE49-F238E27FC236}">
                <a16:creationId xmlns:a16="http://schemas.microsoft.com/office/drawing/2014/main" id="{BD2CE662-EF93-5978-B95D-04345F2C8D34}"/>
              </a:ext>
            </a:extLst>
          </p:cNvPr>
          <p:cNvSpPr txBox="1"/>
          <p:nvPr/>
        </p:nvSpPr>
        <p:spPr>
          <a:xfrm>
            <a:off x="2086448" y="3354470"/>
            <a:ext cx="5408340" cy="584775"/>
          </a:xfrm>
          <a:prstGeom prst="rect">
            <a:avLst/>
          </a:prstGeom>
          <a:noFill/>
        </p:spPr>
        <p:txBody>
          <a:bodyPr wrap="none" rtlCol="0">
            <a:spAutoFit/>
          </a:bodyPr>
          <a:lstStyle/>
          <a:p>
            <a:r>
              <a:rPr lang="en-US" dirty="0"/>
              <a:t>Estimated number of fish per hectare by size class</a:t>
            </a:r>
            <a:br>
              <a:rPr lang="en-US" dirty="0"/>
            </a:br>
            <a:r>
              <a:rPr lang="en-US" sz="1400" dirty="0"/>
              <a:t>(numbers in brackets represent bootstrapped 95% confidence intervals)</a:t>
            </a:r>
            <a:endParaRPr lang="en-CA" sz="1400" dirty="0"/>
          </a:p>
        </p:txBody>
      </p:sp>
      <p:sp>
        <p:nvSpPr>
          <p:cNvPr id="5" name="TextBox 4">
            <a:extLst>
              <a:ext uri="{FF2B5EF4-FFF2-40B4-BE49-F238E27FC236}">
                <a16:creationId xmlns:a16="http://schemas.microsoft.com/office/drawing/2014/main" id="{A7346392-C997-1EE0-DD52-43CD3FDFF96E}"/>
              </a:ext>
            </a:extLst>
          </p:cNvPr>
          <p:cNvSpPr txBox="1"/>
          <p:nvPr/>
        </p:nvSpPr>
        <p:spPr>
          <a:xfrm>
            <a:off x="2086448" y="273570"/>
            <a:ext cx="7562745" cy="584775"/>
          </a:xfrm>
          <a:prstGeom prst="rect">
            <a:avLst/>
          </a:prstGeom>
          <a:noFill/>
        </p:spPr>
        <p:txBody>
          <a:bodyPr wrap="square" rtlCol="0">
            <a:spAutoFit/>
          </a:bodyPr>
          <a:lstStyle/>
          <a:p>
            <a:r>
              <a:rPr lang="en-US" dirty="0" err="1"/>
              <a:t>Lakewide</a:t>
            </a:r>
            <a:r>
              <a:rPr lang="en-US" dirty="0"/>
              <a:t> estimated total number of fish by size class</a:t>
            </a:r>
            <a:br>
              <a:rPr lang="en-US" dirty="0"/>
            </a:br>
            <a:r>
              <a:rPr lang="en-US" sz="1400" dirty="0"/>
              <a:t>(numbers in brackets represent bootstrapped 95% confidence intervals)</a:t>
            </a:r>
            <a:endParaRPr lang="en-CA" sz="1400" dirty="0"/>
          </a:p>
        </p:txBody>
      </p:sp>
      <p:sp>
        <p:nvSpPr>
          <p:cNvPr id="6" name="TextBox 5">
            <a:extLst>
              <a:ext uri="{FF2B5EF4-FFF2-40B4-BE49-F238E27FC236}">
                <a16:creationId xmlns:a16="http://schemas.microsoft.com/office/drawing/2014/main" id="{614D14F5-9CB3-FB6B-CE0A-3249E6FE4047}"/>
              </a:ext>
            </a:extLst>
          </p:cNvPr>
          <p:cNvSpPr txBox="1"/>
          <p:nvPr/>
        </p:nvSpPr>
        <p:spPr>
          <a:xfrm>
            <a:off x="2164754" y="5723925"/>
            <a:ext cx="7722307" cy="738664"/>
          </a:xfrm>
          <a:prstGeom prst="rect">
            <a:avLst/>
          </a:prstGeom>
          <a:noFill/>
        </p:spPr>
        <p:txBody>
          <a:bodyPr wrap="none" rtlCol="0">
            <a:spAutoFit/>
          </a:bodyPr>
          <a:lstStyle/>
          <a:p>
            <a:r>
              <a:rPr lang="en-US" sz="1400" dirty="0"/>
              <a:t>YOY = Young-of-Year, based on distribution in water column presumed to be primarily rainbow smelt</a:t>
            </a:r>
          </a:p>
          <a:p>
            <a:r>
              <a:rPr lang="en-US" sz="1400" dirty="0"/>
              <a:t>YAO = Yearling-and-Older, netting results suggest composition is primarily rainbow smelt</a:t>
            </a:r>
          </a:p>
          <a:p>
            <a:r>
              <a:rPr lang="en-US" sz="1400" dirty="0"/>
              <a:t>TLEN = Total Length of fish from snout to tip of compressed tail</a:t>
            </a:r>
            <a:endParaRPr lang="en-CA" sz="1400" dirty="0"/>
          </a:p>
        </p:txBody>
      </p:sp>
    </p:spTree>
    <p:extLst>
      <p:ext uri="{BB962C8B-B14F-4D97-AF65-F5344CB8AC3E}">
        <p14:creationId xmlns:p14="http://schemas.microsoft.com/office/powerpoint/2010/main" val="503060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11EC8-D497-9ED0-7FBE-B9E65EF47B36}"/>
              </a:ext>
            </a:extLst>
          </p:cNvPr>
          <p:cNvSpPr>
            <a:spLocks noGrp="1"/>
          </p:cNvSpPr>
          <p:nvPr>
            <p:ph type="title"/>
          </p:nvPr>
        </p:nvSpPr>
        <p:spPr>
          <a:xfrm>
            <a:off x="838200" y="365126"/>
            <a:ext cx="10515600" cy="806924"/>
          </a:xfrm>
        </p:spPr>
        <p:txBody>
          <a:bodyPr/>
          <a:lstStyle/>
          <a:p>
            <a:r>
              <a:rPr lang="en-US" dirty="0"/>
              <a:t>Results Summary</a:t>
            </a:r>
            <a:endParaRPr lang="en-CA" dirty="0"/>
          </a:p>
        </p:txBody>
      </p:sp>
      <p:sp>
        <p:nvSpPr>
          <p:cNvPr id="3" name="Content Placeholder 2">
            <a:extLst>
              <a:ext uri="{FF2B5EF4-FFF2-40B4-BE49-F238E27FC236}">
                <a16:creationId xmlns:a16="http://schemas.microsoft.com/office/drawing/2014/main" id="{D467579F-D9EF-81D3-190D-0F5CB2A2940E}"/>
              </a:ext>
            </a:extLst>
          </p:cNvPr>
          <p:cNvSpPr>
            <a:spLocks noGrp="1"/>
          </p:cNvSpPr>
          <p:nvPr>
            <p:ph idx="1"/>
          </p:nvPr>
        </p:nvSpPr>
        <p:spPr>
          <a:xfrm>
            <a:off x="838200" y="1172050"/>
            <a:ext cx="10515600" cy="5004913"/>
          </a:xfrm>
        </p:spPr>
        <p:txBody>
          <a:bodyPr>
            <a:normAutofit fontScale="77500" lnSpcReduction="20000"/>
          </a:bodyPr>
          <a:lstStyle/>
          <a:p>
            <a:r>
              <a:rPr lang="en-US" dirty="0"/>
              <a:t>The magnitude of </a:t>
            </a:r>
            <a:r>
              <a:rPr lang="en-US" dirty="0" err="1"/>
              <a:t>lakewide</a:t>
            </a:r>
            <a:r>
              <a:rPr lang="en-US" dirty="0"/>
              <a:t> </a:t>
            </a:r>
            <a:r>
              <a:rPr lang="en-US" dirty="0">
                <a:solidFill>
                  <a:schemeClr val="tx1">
                    <a:lumMod val="95000"/>
                    <a:lumOff val="5000"/>
                  </a:schemeClr>
                </a:solidFill>
              </a:rPr>
              <a:t>smelt</a:t>
            </a:r>
            <a:r>
              <a:rPr lang="en-US" dirty="0"/>
              <a:t> abundance estimates are consistent between years with YOY estimates ranging from ~6 million fish in 2009 &amp; 2010 to slightly more than ~8 million fish in 2022</a:t>
            </a:r>
          </a:p>
          <a:p>
            <a:r>
              <a:rPr lang="en-US" dirty="0"/>
              <a:t>Estimates of YAO abundance were also similar between years with combined abundance estimates from size class 2 &amp; 3 ranging from ~3 million to ~4 million fish </a:t>
            </a:r>
          </a:p>
          <a:p>
            <a:r>
              <a:rPr lang="en-US" dirty="0"/>
              <a:t>These </a:t>
            </a:r>
            <a:r>
              <a:rPr lang="en-US" dirty="0" err="1"/>
              <a:t>lakewide</a:t>
            </a:r>
            <a:r>
              <a:rPr lang="en-US" dirty="0"/>
              <a:t> estimates translate to average densities of ~1,800 fish/hectare for the YOY size class, and ~900 fish per hectare for the combined YAO size classes</a:t>
            </a:r>
          </a:p>
          <a:p>
            <a:r>
              <a:rPr lang="en-US" dirty="0"/>
              <a:t>The vertical distribution of YOY sized targets in these surveys is consistent with observations from smelt studies in other lakes, with YOY smelt generally preferring lower epilimnion and </a:t>
            </a:r>
            <a:r>
              <a:rPr lang="en-US" dirty="0" err="1"/>
              <a:t>metalimnetic</a:t>
            </a:r>
            <a:r>
              <a:rPr lang="en-US" dirty="0"/>
              <a:t> waters (Parker-Stetter, 2006). Our assumption, based on these studies, is that Size Class 1 is likely composed primarily of rainbow smelt. </a:t>
            </a:r>
          </a:p>
          <a:p>
            <a:r>
              <a:rPr lang="en-US" dirty="0"/>
              <a:t>Netting results suggest that YAO fish detected during these surveys are primarily rainbow smelt. No other species within the size range analyzed was caught in the pelagic nets. </a:t>
            </a:r>
          </a:p>
          <a:p>
            <a:r>
              <a:rPr lang="en-US" dirty="0"/>
              <a:t>There are a limited number of studies that provide comparison points for </a:t>
            </a:r>
            <a:r>
              <a:rPr lang="en-US" dirty="0" err="1"/>
              <a:t>lakewide</a:t>
            </a:r>
            <a:r>
              <a:rPr lang="en-US" dirty="0"/>
              <a:t> estimates of smelt abundance and density in inland lakes. The several that do however, either in North American lakes with rainbow smelt, or smelt analogues in European Lakes have reported densities within range of, or far exceeding these observed in Golden Lake. (</a:t>
            </a:r>
            <a:r>
              <a:rPr lang="en-US" dirty="0" err="1"/>
              <a:t>Horpilla</a:t>
            </a:r>
            <a:r>
              <a:rPr lang="en-US" dirty="0"/>
              <a:t> 1996, Keskinen 2012, Gaeta 2015, Nyberg 2019)</a:t>
            </a:r>
          </a:p>
          <a:p>
            <a:endParaRPr lang="en-CA" dirty="0"/>
          </a:p>
        </p:txBody>
      </p:sp>
    </p:spTree>
    <p:extLst>
      <p:ext uri="{BB962C8B-B14F-4D97-AF65-F5344CB8AC3E}">
        <p14:creationId xmlns:p14="http://schemas.microsoft.com/office/powerpoint/2010/main" val="807367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A0721AD-1EB3-5D27-A884-E364F04B7885}"/>
              </a:ext>
            </a:extLst>
          </p:cNvPr>
          <p:cNvGraphicFramePr>
            <a:graphicFrameLocks noGrp="1"/>
          </p:cNvGraphicFramePr>
          <p:nvPr>
            <p:extLst>
              <p:ext uri="{D42A27DB-BD31-4B8C-83A1-F6EECF244321}">
                <p14:modId xmlns:p14="http://schemas.microsoft.com/office/powerpoint/2010/main" val="134421684"/>
              </p:ext>
            </p:extLst>
          </p:nvPr>
        </p:nvGraphicFramePr>
        <p:xfrm>
          <a:off x="1344656" y="727479"/>
          <a:ext cx="9502687" cy="1749841"/>
        </p:xfrm>
        <a:graphic>
          <a:graphicData uri="http://schemas.openxmlformats.org/drawingml/2006/table">
            <a:tbl>
              <a:tblPr firstRow="1" bandRow="1">
                <a:tableStyleId>{5C22544A-7EE6-4342-B048-85BDC9FD1C3A}</a:tableStyleId>
              </a:tblPr>
              <a:tblGrid>
                <a:gridCol w="736030">
                  <a:extLst>
                    <a:ext uri="{9D8B030D-6E8A-4147-A177-3AD203B41FA5}">
                      <a16:colId xmlns:a16="http://schemas.microsoft.com/office/drawing/2014/main" val="3598554769"/>
                    </a:ext>
                  </a:extLst>
                </a:gridCol>
                <a:gridCol w="1340628">
                  <a:extLst>
                    <a:ext uri="{9D8B030D-6E8A-4147-A177-3AD203B41FA5}">
                      <a16:colId xmlns:a16="http://schemas.microsoft.com/office/drawing/2014/main" val="3659558328"/>
                    </a:ext>
                  </a:extLst>
                </a:gridCol>
                <a:gridCol w="1616305">
                  <a:extLst>
                    <a:ext uri="{9D8B030D-6E8A-4147-A177-3AD203B41FA5}">
                      <a16:colId xmlns:a16="http://schemas.microsoft.com/office/drawing/2014/main" val="2598219449"/>
                    </a:ext>
                  </a:extLst>
                </a:gridCol>
                <a:gridCol w="1374126">
                  <a:extLst>
                    <a:ext uri="{9D8B030D-6E8A-4147-A177-3AD203B41FA5}">
                      <a16:colId xmlns:a16="http://schemas.microsoft.com/office/drawing/2014/main" val="3119543557"/>
                    </a:ext>
                  </a:extLst>
                </a:gridCol>
                <a:gridCol w="1470113">
                  <a:extLst>
                    <a:ext uri="{9D8B030D-6E8A-4147-A177-3AD203B41FA5}">
                      <a16:colId xmlns:a16="http://schemas.microsoft.com/office/drawing/2014/main" val="197595285"/>
                    </a:ext>
                  </a:extLst>
                </a:gridCol>
                <a:gridCol w="1485268">
                  <a:extLst>
                    <a:ext uri="{9D8B030D-6E8A-4147-A177-3AD203B41FA5}">
                      <a16:colId xmlns:a16="http://schemas.microsoft.com/office/drawing/2014/main" val="3820456641"/>
                    </a:ext>
                  </a:extLst>
                </a:gridCol>
                <a:gridCol w="1480217">
                  <a:extLst>
                    <a:ext uri="{9D8B030D-6E8A-4147-A177-3AD203B41FA5}">
                      <a16:colId xmlns:a16="http://schemas.microsoft.com/office/drawing/2014/main" val="3887200831"/>
                    </a:ext>
                  </a:extLst>
                </a:gridCol>
              </a:tblGrid>
              <a:tr h="368081">
                <a:tc rowSpan="2">
                  <a:txBody>
                    <a:bodyPr/>
                    <a:lstStyle/>
                    <a:p>
                      <a:r>
                        <a:rPr lang="en-US" dirty="0"/>
                        <a:t>Year</a:t>
                      </a:r>
                      <a:endParaRPr lang="en-CA" dirty="0"/>
                    </a:p>
                  </a:txBody>
                  <a:tcPr/>
                </a:tc>
                <a:tc gridSpan="2">
                  <a:txBody>
                    <a:bodyPr/>
                    <a:lstStyle/>
                    <a:p>
                      <a:pPr algn="ctr"/>
                      <a:r>
                        <a:rPr lang="en-US" dirty="0"/>
                        <a:t>0-6m Depth</a:t>
                      </a:r>
                      <a:endParaRPr lang="en-CA" dirty="0"/>
                    </a:p>
                  </a:txBody>
                  <a:tcPr/>
                </a:tc>
                <a:tc hMerge="1">
                  <a:txBody>
                    <a:bodyPr/>
                    <a:lstStyle/>
                    <a:p>
                      <a:endParaRPr lang="en-CA"/>
                    </a:p>
                  </a:txBody>
                  <a:tcPr/>
                </a:tc>
                <a:tc gridSpan="2">
                  <a:txBody>
                    <a:bodyPr/>
                    <a:lstStyle/>
                    <a:p>
                      <a:pPr algn="ctr"/>
                      <a:r>
                        <a:rPr lang="en-US" dirty="0"/>
                        <a:t>6-12m Depth</a:t>
                      </a:r>
                      <a:endParaRPr lang="en-CA" dirty="0"/>
                    </a:p>
                  </a:txBody>
                  <a:tcPr/>
                </a:tc>
                <a:tc hMerge="1">
                  <a:txBody>
                    <a:bodyPr/>
                    <a:lstStyle/>
                    <a:p>
                      <a:endParaRPr lang="en-CA"/>
                    </a:p>
                  </a:txBody>
                  <a:tcPr/>
                </a:tc>
                <a:tc gridSpan="2">
                  <a:txBody>
                    <a:bodyPr/>
                    <a:lstStyle/>
                    <a:p>
                      <a:pPr algn="ctr"/>
                      <a:r>
                        <a:rPr lang="en-US" dirty="0"/>
                        <a:t>12-18m Depth</a:t>
                      </a:r>
                      <a:endParaRPr lang="en-CA" dirty="0"/>
                    </a:p>
                  </a:txBody>
                  <a:tcPr/>
                </a:tc>
                <a:tc hMerge="1">
                  <a:txBody>
                    <a:bodyPr/>
                    <a:lstStyle/>
                    <a:p>
                      <a:endParaRPr lang="en-CA"/>
                    </a:p>
                  </a:txBody>
                  <a:tcPr/>
                </a:tc>
                <a:extLst>
                  <a:ext uri="{0D108BD9-81ED-4DB2-BD59-A6C34878D82A}">
                    <a16:rowId xmlns:a16="http://schemas.microsoft.com/office/drawing/2014/main" val="2708995551"/>
                  </a:ext>
                </a:extLst>
              </a:tr>
              <a:tr h="370840">
                <a:tc vMerge="1">
                  <a:txBody>
                    <a:bodyPr/>
                    <a:lstStyle/>
                    <a:p>
                      <a:endParaRPr lang="en-CA" dirty="0"/>
                    </a:p>
                  </a:txBody>
                  <a:tcPr/>
                </a:tc>
                <a:tc>
                  <a:txBody>
                    <a:bodyPr/>
                    <a:lstStyle/>
                    <a:p>
                      <a:pPr algn="ctr"/>
                      <a:r>
                        <a:rPr lang="en-US" dirty="0"/>
                        <a:t>N Caught/ CUE (#/net)</a:t>
                      </a:r>
                      <a:endParaRPr lang="en-CA" dirty="0"/>
                    </a:p>
                  </a:txBody>
                  <a:tcPr anchor="ctr"/>
                </a:tc>
                <a:tc>
                  <a:txBody>
                    <a:bodyPr/>
                    <a:lstStyle/>
                    <a:p>
                      <a:pPr algn="ctr"/>
                      <a:r>
                        <a:rPr lang="en-US" dirty="0"/>
                        <a:t>Size range(mm)</a:t>
                      </a:r>
                      <a:endParaRPr lang="en-CA" dirty="0"/>
                    </a:p>
                  </a:txBody>
                  <a:tcPr anchor="ctr"/>
                </a:tc>
                <a:tc>
                  <a:txBody>
                    <a:bodyPr/>
                    <a:lstStyle/>
                    <a:p>
                      <a:pPr algn="ctr"/>
                      <a:r>
                        <a:rPr lang="en-US" dirty="0"/>
                        <a:t>N Caught/ CUE (#/net)</a:t>
                      </a:r>
                      <a:endParaRPr lang="en-CA" dirty="0"/>
                    </a:p>
                  </a:txBody>
                  <a:tcPr anchor="ctr"/>
                </a:tc>
                <a:tc>
                  <a:txBody>
                    <a:bodyPr/>
                    <a:lstStyle/>
                    <a:p>
                      <a:pPr algn="ctr"/>
                      <a:r>
                        <a:rPr lang="en-US" dirty="0"/>
                        <a:t>Size range(mm)</a:t>
                      </a:r>
                      <a:endParaRPr lang="en-CA" dirty="0"/>
                    </a:p>
                  </a:txBody>
                  <a:tcPr anchor="ctr"/>
                </a:tc>
                <a:tc>
                  <a:txBody>
                    <a:bodyPr/>
                    <a:lstStyle/>
                    <a:p>
                      <a:pPr algn="ctr"/>
                      <a:r>
                        <a:rPr lang="en-US" dirty="0"/>
                        <a:t>N Caught/ CUE (#/net)</a:t>
                      </a:r>
                      <a:endParaRPr lang="en-CA" dirty="0"/>
                    </a:p>
                  </a:txBody>
                  <a:tcPr anchor="ctr"/>
                </a:tc>
                <a:tc>
                  <a:txBody>
                    <a:bodyPr/>
                    <a:lstStyle/>
                    <a:p>
                      <a:pPr algn="ctr"/>
                      <a:r>
                        <a:rPr lang="en-US" dirty="0"/>
                        <a:t>Size range(mm)</a:t>
                      </a:r>
                      <a:endParaRPr lang="en-CA" dirty="0"/>
                    </a:p>
                  </a:txBody>
                  <a:tcPr anchor="ctr"/>
                </a:tc>
                <a:extLst>
                  <a:ext uri="{0D108BD9-81ED-4DB2-BD59-A6C34878D82A}">
                    <a16:rowId xmlns:a16="http://schemas.microsoft.com/office/drawing/2014/main" val="3241231945"/>
                  </a:ext>
                </a:extLst>
              </a:tr>
              <a:tr h="370840">
                <a:tc>
                  <a:txBody>
                    <a:bodyPr/>
                    <a:lstStyle/>
                    <a:p>
                      <a:r>
                        <a:rPr lang="en-US" dirty="0"/>
                        <a:t>2009</a:t>
                      </a:r>
                      <a:endParaRPr lang="en-CA" dirty="0"/>
                    </a:p>
                  </a:txBody>
                  <a:tcPr/>
                </a:tc>
                <a:tc>
                  <a:txBody>
                    <a:bodyPr/>
                    <a:lstStyle/>
                    <a:p>
                      <a:pPr algn="ctr"/>
                      <a:r>
                        <a:rPr lang="en-US" dirty="0"/>
                        <a:t>NA</a:t>
                      </a:r>
                      <a:endParaRPr lang="en-CA" dirty="0"/>
                    </a:p>
                  </a:txBody>
                  <a:tcPr/>
                </a:tc>
                <a:tc>
                  <a:txBody>
                    <a:bodyPr/>
                    <a:lstStyle/>
                    <a:p>
                      <a:pPr algn="ctr"/>
                      <a:r>
                        <a:rPr lang="en-US" dirty="0"/>
                        <a:t>NA</a:t>
                      </a:r>
                      <a:endParaRPr lang="en-CA" dirty="0"/>
                    </a:p>
                  </a:txBody>
                  <a:tcPr/>
                </a:tc>
                <a:tc>
                  <a:txBody>
                    <a:bodyPr/>
                    <a:lstStyle/>
                    <a:p>
                      <a:pPr algn="ctr"/>
                      <a:r>
                        <a:rPr lang="en-US" dirty="0"/>
                        <a:t>3/1.5</a:t>
                      </a:r>
                      <a:endParaRPr lang="en-CA" dirty="0"/>
                    </a:p>
                  </a:txBody>
                  <a:tcPr/>
                </a:tc>
                <a:tc>
                  <a:txBody>
                    <a:bodyPr/>
                    <a:lstStyle/>
                    <a:p>
                      <a:pPr algn="ctr"/>
                      <a:r>
                        <a:rPr lang="en-US" dirty="0"/>
                        <a:t>109-130</a:t>
                      </a:r>
                      <a:endParaRPr lang="en-CA" dirty="0"/>
                    </a:p>
                  </a:txBody>
                  <a:tcPr/>
                </a:tc>
                <a:tc>
                  <a:txBody>
                    <a:bodyPr/>
                    <a:lstStyle/>
                    <a:p>
                      <a:pPr algn="ctr"/>
                      <a:r>
                        <a:rPr lang="en-US" dirty="0"/>
                        <a:t>44/22</a:t>
                      </a:r>
                      <a:endParaRPr lang="en-CA" dirty="0"/>
                    </a:p>
                  </a:txBody>
                  <a:tcPr/>
                </a:tc>
                <a:tc>
                  <a:txBody>
                    <a:bodyPr/>
                    <a:lstStyle/>
                    <a:p>
                      <a:pPr algn="ctr"/>
                      <a:r>
                        <a:rPr lang="en-US" dirty="0"/>
                        <a:t>104-140</a:t>
                      </a:r>
                      <a:endParaRPr lang="en-CA" dirty="0"/>
                    </a:p>
                  </a:txBody>
                  <a:tcPr/>
                </a:tc>
                <a:extLst>
                  <a:ext uri="{0D108BD9-81ED-4DB2-BD59-A6C34878D82A}">
                    <a16:rowId xmlns:a16="http://schemas.microsoft.com/office/drawing/2014/main" val="3992586152"/>
                  </a:ext>
                </a:extLst>
              </a:tr>
              <a:tr h="370840">
                <a:tc>
                  <a:txBody>
                    <a:bodyPr/>
                    <a:lstStyle/>
                    <a:p>
                      <a:r>
                        <a:rPr lang="en-US" dirty="0"/>
                        <a:t>2022</a:t>
                      </a:r>
                      <a:endParaRPr lang="en-CA" dirty="0"/>
                    </a:p>
                  </a:txBody>
                  <a:tcPr/>
                </a:tc>
                <a:tc>
                  <a:txBody>
                    <a:bodyPr/>
                    <a:lstStyle/>
                    <a:p>
                      <a:pPr algn="ctr"/>
                      <a:r>
                        <a:rPr lang="en-US" dirty="0"/>
                        <a:t>8/4.0</a:t>
                      </a:r>
                      <a:endParaRPr lang="en-CA" dirty="0"/>
                    </a:p>
                  </a:txBody>
                  <a:tcPr/>
                </a:tc>
                <a:tc>
                  <a:txBody>
                    <a:bodyPr/>
                    <a:lstStyle/>
                    <a:p>
                      <a:pPr algn="ctr"/>
                      <a:r>
                        <a:rPr lang="en-US" dirty="0"/>
                        <a:t>95-141</a:t>
                      </a:r>
                      <a:endParaRPr lang="en-CA" dirty="0"/>
                    </a:p>
                  </a:txBody>
                  <a:tcPr/>
                </a:tc>
                <a:tc>
                  <a:txBody>
                    <a:bodyPr/>
                    <a:lstStyle/>
                    <a:p>
                      <a:pPr algn="ctr"/>
                      <a:r>
                        <a:rPr lang="en-US" dirty="0"/>
                        <a:t>30/15</a:t>
                      </a:r>
                      <a:endParaRPr lang="en-CA" dirty="0"/>
                    </a:p>
                  </a:txBody>
                  <a:tcPr/>
                </a:tc>
                <a:tc>
                  <a:txBody>
                    <a:bodyPr/>
                    <a:lstStyle/>
                    <a:p>
                      <a:pPr algn="ctr"/>
                      <a:r>
                        <a:rPr lang="en-US" dirty="0"/>
                        <a:t>105-160</a:t>
                      </a:r>
                      <a:endParaRPr lang="en-CA" dirty="0"/>
                    </a:p>
                  </a:txBody>
                  <a:tcPr/>
                </a:tc>
                <a:tc>
                  <a:txBody>
                    <a:bodyPr/>
                    <a:lstStyle/>
                    <a:p>
                      <a:pPr algn="ctr"/>
                      <a:r>
                        <a:rPr lang="en-US" dirty="0"/>
                        <a:t>13/6.6</a:t>
                      </a:r>
                      <a:endParaRPr lang="en-CA" dirty="0"/>
                    </a:p>
                  </a:txBody>
                  <a:tcPr/>
                </a:tc>
                <a:tc>
                  <a:txBody>
                    <a:bodyPr/>
                    <a:lstStyle/>
                    <a:p>
                      <a:pPr algn="ctr"/>
                      <a:r>
                        <a:rPr lang="en-US" dirty="0"/>
                        <a:t>113-160</a:t>
                      </a:r>
                      <a:endParaRPr lang="en-CA" dirty="0"/>
                    </a:p>
                  </a:txBody>
                  <a:tcPr/>
                </a:tc>
                <a:extLst>
                  <a:ext uri="{0D108BD9-81ED-4DB2-BD59-A6C34878D82A}">
                    <a16:rowId xmlns:a16="http://schemas.microsoft.com/office/drawing/2014/main" val="4058497676"/>
                  </a:ext>
                </a:extLst>
              </a:tr>
            </a:tbl>
          </a:graphicData>
        </a:graphic>
      </p:graphicFrame>
      <p:pic>
        <p:nvPicPr>
          <p:cNvPr id="3" name="Picture 2">
            <a:extLst>
              <a:ext uri="{FF2B5EF4-FFF2-40B4-BE49-F238E27FC236}">
                <a16:creationId xmlns:a16="http://schemas.microsoft.com/office/drawing/2014/main" id="{00F34649-86F2-BDDF-FFC6-21C90E10CB5E}"/>
              </a:ext>
            </a:extLst>
          </p:cNvPr>
          <p:cNvPicPr>
            <a:picLocks noChangeAspect="1"/>
          </p:cNvPicPr>
          <p:nvPr/>
        </p:nvPicPr>
        <p:blipFill>
          <a:blip r:embed="rId2"/>
          <a:stretch>
            <a:fillRect/>
          </a:stretch>
        </p:blipFill>
        <p:spPr>
          <a:xfrm>
            <a:off x="2467738" y="2614811"/>
            <a:ext cx="6560068" cy="4135467"/>
          </a:xfrm>
          <a:prstGeom prst="rect">
            <a:avLst/>
          </a:prstGeom>
        </p:spPr>
      </p:pic>
      <p:sp>
        <p:nvSpPr>
          <p:cNvPr id="5" name="TextBox 4">
            <a:extLst>
              <a:ext uri="{FF2B5EF4-FFF2-40B4-BE49-F238E27FC236}">
                <a16:creationId xmlns:a16="http://schemas.microsoft.com/office/drawing/2014/main" id="{E3A79448-B875-B830-E114-4FE1D52B3A30}"/>
              </a:ext>
            </a:extLst>
          </p:cNvPr>
          <p:cNvSpPr txBox="1"/>
          <p:nvPr/>
        </p:nvSpPr>
        <p:spPr>
          <a:xfrm>
            <a:off x="2248110" y="220656"/>
            <a:ext cx="7489358" cy="369332"/>
          </a:xfrm>
          <a:prstGeom prst="rect">
            <a:avLst/>
          </a:prstGeom>
          <a:noFill/>
        </p:spPr>
        <p:txBody>
          <a:bodyPr wrap="none" rtlCol="0">
            <a:spAutoFit/>
          </a:bodyPr>
          <a:lstStyle/>
          <a:p>
            <a:r>
              <a:rPr lang="en-US" dirty="0"/>
              <a:t>Rainbow Smelt Catch and Size Distribution from Pelagic Netting – Golden Lake</a:t>
            </a:r>
            <a:endParaRPr lang="en-CA" dirty="0"/>
          </a:p>
        </p:txBody>
      </p:sp>
      <p:sp>
        <p:nvSpPr>
          <p:cNvPr id="6" name="TextBox 5">
            <a:extLst>
              <a:ext uri="{FF2B5EF4-FFF2-40B4-BE49-F238E27FC236}">
                <a16:creationId xmlns:a16="http://schemas.microsoft.com/office/drawing/2014/main" id="{F6E7701D-0B8A-CDAB-8CEC-FAECEBF733E0}"/>
              </a:ext>
            </a:extLst>
          </p:cNvPr>
          <p:cNvSpPr txBox="1"/>
          <p:nvPr/>
        </p:nvSpPr>
        <p:spPr>
          <a:xfrm>
            <a:off x="9084642" y="3429000"/>
            <a:ext cx="2989480" cy="1077218"/>
          </a:xfrm>
          <a:prstGeom prst="rect">
            <a:avLst/>
          </a:prstGeom>
          <a:noFill/>
        </p:spPr>
        <p:txBody>
          <a:bodyPr wrap="square" rtlCol="0">
            <a:spAutoFit/>
          </a:bodyPr>
          <a:lstStyle/>
          <a:p>
            <a:r>
              <a:rPr lang="en-US" sz="1600" dirty="0"/>
              <a:t>* One large lake whitefish ~ 600 mm total length was captured in 2009 in the 12-18m depth stratum</a:t>
            </a:r>
            <a:endParaRPr lang="en-CA" sz="1600" dirty="0"/>
          </a:p>
        </p:txBody>
      </p:sp>
    </p:spTree>
    <p:extLst>
      <p:ext uri="{BB962C8B-B14F-4D97-AF65-F5344CB8AC3E}">
        <p14:creationId xmlns:p14="http://schemas.microsoft.com/office/powerpoint/2010/main" val="775789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309836-7F21-D590-0797-73E8F82DF894}"/>
              </a:ext>
            </a:extLst>
          </p:cNvPr>
          <p:cNvPicPr>
            <a:picLocks noChangeAspect="1"/>
          </p:cNvPicPr>
          <p:nvPr/>
        </p:nvPicPr>
        <p:blipFill>
          <a:blip r:embed="rId2"/>
          <a:stretch>
            <a:fillRect/>
          </a:stretch>
        </p:blipFill>
        <p:spPr>
          <a:xfrm>
            <a:off x="1" y="1161945"/>
            <a:ext cx="3642444" cy="4069987"/>
          </a:xfrm>
          <a:prstGeom prst="rect">
            <a:avLst/>
          </a:prstGeom>
        </p:spPr>
      </p:pic>
      <p:pic>
        <p:nvPicPr>
          <p:cNvPr id="5" name="Picture 4">
            <a:extLst>
              <a:ext uri="{FF2B5EF4-FFF2-40B4-BE49-F238E27FC236}">
                <a16:creationId xmlns:a16="http://schemas.microsoft.com/office/drawing/2014/main" id="{1896A873-8C4E-070E-2DA4-DF16733AF0D2}"/>
              </a:ext>
            </a:extLst>
          </p:cNvPr>
          <p:cNvPicPr>
            <a:picLocks noChangeAspect="1"/>
          </p:cNvPicPr>
          <p:nvPr/>
        </p:nvPicPr>
        <p:blipFill>
          <a:blip r:embed="rId3"/>
          <a:stretch>
            <a:fillRect/>
          </a:stretch>
        </p:blipFill>
        <p:spPr>
          <a:xfrm>
            <a:off x="3785993" y="1161945"/>
            <a:ext cx="4063626" cy="4097118"/>
          </a:xfrm>
          <a:prstGeom prst="rect">
            <a:avLst/>
          </a:prstGeom>
        </p:spPr>
      </p:pic>
      <p:pic>
        <p:nvPicPr>
          <p:cNvPr id="9" name="Picture 8">
            <a:extLst>
              <a:ext uri="{FF2B5EF4-FFF2-40B4-BE49-F238E27FC236}">
                <a16:creationId xmlns:a16="http://schemas.microsoft.com/office/drawing/2014/main" id="{7AD33F6C-6A72-FE36-9C18-CB7CC70F145D}"/>
              </a:ext>
            </a:extLst>
          </p:cNvPr>
          <p:cNvPicPr>
            <a:picLocks noChangeAspect="1"/>
          </p:cNvPicPr>
          <p:nvPr/>
        </p:nvPicPr>
        <p:blipFill>
          <a:blip r:embed="rId4"/>
          <a:stretch>
            <a:fillRect/>
          </a:stretch>
        </p:blipFill>
        <p:spPr>
          <a:xfrm>
            <a:off x="7993167" y="1161945"/>
            <a:ext cx="4063143" cy="4230994"/>
          </a:xfrm>
          <a:prstGeom prst="rect">
            <a:avLst/>
          </a:prstGeom>
        </p:spPr>
      </p:pic>
      <p:sp>
        <p:nvSpPr>
          <p:cNvPr id="10" name="TextBox 9">
            <a:extLst>
              <a:ext uri="{FF2B5EF4-FFF2-40B4-BE49-F238E27FC236}">
                <a16:creationId xmlns:a16="http://schemas.microsoft.com/office/drawing/2014/main" id="{490527F0-EE0A-889F-6E82-64C5F1D85116}"/>
              </a:ext>
            </a:extLst>
          </p:cNvPr>
          <p:cNvSpPr txBox="1"/>
          <p:nvPr/>
        </p:nvSpPr>
        <p:spPr>
          <a:xfrm>
            <a:off x="1414541" y="747686"/>
            <a:ext cx="652743" cy="369332"/>
          </a:xfrm>
          <a:prstGeom prst="rect">
            <a:avLst/>
          </a:prstGeom>
          <a:noFill/>
        </p:spPr>
        <p:txBody>
          <a:bodyPr wrap="none" rtlCol="0">
            <a:spAutoFit/>
          </a:bodyPr>
          <a:lstStyle/>
          <a:p>
            <a:r>
              <a:rPr lang="en-US" dirty="0"/>
              <a:t>2009</a:t>
            </a:r>
            <a:endParaRPr lang="en-CA" dirty="0"/>
          </a:p>
        </p:txBody>
      </p:sp>
      <p:sp>
        <p:nvSpPr>
          <p:cNvPr id="11" name="TextBox 10">
            <a:extLst>
              <a:ext uri="{FF2B5EF4-FFF2-40B4-BE49-F238E27FC236}">
                <a16:creationId xmlns:a16="http://schemas.microsoft.com/office/drawing/2014/main" id="{A1DA1C90-C8DB-59A2-96CC-6DC82863DB87}"/>
              </a:ext>
            </a:extLst>
          </p:cNvPr>
          <p:cNvSpPr txBox="1"/>
          <p:nvPr/>
        </p:nvSpPr>
        <p:spPr>
          <a:xfrm>
            <a:off x="5315476" y="747686"/>
            <a:ext cx="652743" cy="369332"/>
          </a:xfrm>
          <a:prstGeom prst="rect">
            <a:avLst/>
          </a:prstGeom>
          <a:noFill/>
        </p:spPr>
        <p:txBody>
          <a:bodyPr wrap="none" rtlCol="0">
            <a:spAutoFit/>
          </a:bodyPr>
          <a:lstStyle/>
          <a:p>
            <a:r>
              <a:rPr lang="en-US" dirty="0"/>
              <a:t>2010</a:t>
            </a:r>
            <a:endParaRPr lang="en-CA" dirty="0"/>
          </a:p>
        </p:txBody>
      </p:sp>
      <p:sp>
        <p:nvSpPr>
          <p:cNvPr id="12" name="TextBox 11">
            <a:extLst>
              <a:ext uri="{FF2B5EF4-FFF2-40B4-BE49-F238E27FC236}">
                <a16:creationId xmlns:a16="http://schemas.microsoft.com/office/drawing/2014/main" id="{F9CCCE7D-D3A0-2E47-8C4A-D3AE09251BE4}"/>
              </a:ext>
            </a:extLst>
          </p:cNvPr>
          <p:cNvSpPr txBox="1"/>
          <p:nvPr/>
        </p:nvSpPr>
        <p:spPr>
          <a:xfrm>
            <a:off x="9776333" y="747686"/>
            <a:ext cx="652743" cy="369332"/>
          </a:xfrm>
          <a:prstGeom prst="rect">
            <a:avLst/>
          </a:prstGeom>
          <a:noFill/>
        </p:spPr>
        <p:txBody>
          <a:bodyPr wrap="none" rtlCol="0">
            <a:spAutoFit/>
          </a:bodyPr>
          <a:lstStyle/>
          <a:p>
            <a:r>
              <a:rPr lang="en-US" dirty="0"/>
              <a:t>2022</a:t>
            </a:r>
            <a:endParaRPr lang="en-CA" dirty="0"/>
          </a:p>
        </p:txBody>
      </p:sp>
      <p:sp>
        <p:nvSpPr>
          <p:cNvPr id="13" name="TextBox 12">
            <a:extLst>
              <a:ext uri="{FF2B5EF4-FFF2-40B4-BE49-F238E27FC236}">
                <a16:creationId xmlns:a16="http://schemas.microsoft.com/office/drawing/2014/main" id="{04AC9743-41A9-3BC1-A173-D4548DA99FD9}"/>
              </a:ext>
            </a:extLst>
          </p:cNvPr>
          <p:cNvSpPr txBox="1"/>
          <p:nvPr/>
        </p:nvSpPr>
        <p:spPr>
          <a:xfrm>
            <a:off x="3785993" y="242493"/>
            <a:ext cx="4974503" cy="584775"/>
          </a:xfrm>
          <a:prstGeom prst="rect">
            <a:avLst/>
          </a:prstGeom>
          <a:noFill/>
        </p:spPr>
        <p:txBody>
          <a:bodyPr wrap="none" rtlCol="0">
            <a:spAutoFit/>
          </a:bodyPr>
          <a:lstStyle/>
          <a:p>
            <a:pPr algn="ctr"/>
            <a:r>
              <a:rPr lang="en-US" dirty="0"/>
              <a:t>Sample section of </a:t>
            </a:r>
            <a:r>
              <a:rPr lang="en-US" dirty="0" err="1"/>
              <a:t>Sv</a:t>
            </a:r>
            <a:r>
              <a:rPr lang="en-US" dirty="0"/>
              <a:t> Echogram from all three years</a:t>
            </a:r>
            <a:br>
              <a:rPr lang="en-US" dirty="0"/>
            </a:br>
            <a:r>
              <a:rPr lang="en-US" sz="1400" dirty="0"/>
              <a:t>(no TS threshold applied, -60 dB </a:t>
            </a:r>
            <a:r>
              <a:rPr lang="en-US" sz="1400" dirty="0" err="1"/>
              <a:t>Sv</a:t>
            </a:r>
            <a:r>
              <a:rPr lang="en-US" sz="1400" dirty="0"/>
              <a:t> threshold)</a:t>
            </a:r>
            <a:endParaRPr lang="en-CA" sz="1400" dirty="0"/>
          </a:p>
        </p:txBody>
      </p:sp>
    </p:spTree>
    <p:extLst>
      <p:ext uri="{BB962C8B-B14F-4D97-AF65-F5344CB8AC3E}">
        <p14:creationId xmlns:p14="http://schemas.microsoft.com/office/powerpoint/2010/main" val="3355689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3F117C-22FF-FAE0-5293-3F9772139292}"/>
              </a:ext>
            </a:extLst>
          </p:cNvPr>
          <p:cNvSpPr txBox="1"/>
          <p:nvPr/>
        </p:nvSpPr>
        <p:spPr>
          <a:xfrm>
            <a:off x="909350" y="520349"/>
            <a:ext cx="10184698" cy="4739759"/>
          </a:xfrm>
          <a:prstGeom prst="rect">
            <a:avLst/>
          </a:prstGeom>
          <a:noFill/>
        </p:spPr>
        <p:txBody>
          <a:bodyPr wrap="square" rtlCol="0">
            <a:spAutoFit/>
          </a:bodyPr>
          <a:lstStyle/>
          <a:p>
            <a:r>
              <a:rPr lang="en-US" sz="1400" dirty="0" err="1"/>
              <a:t>Horpila</a:t>
            </a:r>
            <a:r>
              <a:rPr lang="en-US" sz="1400" dirty="0"/>
              <a:t> J. K. Nyberg, H. </a:t>
            </a:r>
            <a:r>
              <a:rPr lang="en-US" sz="1400" dirty="0" err="1"/>
              <a:t>Peltonen</a:t>
            </a:r>
            <a:r>
              <a:rPr lang="en-US" sz="1400" dirty="0"/>
              <a:t> &amp; T. Turunen, 1996 Effects of five years of intensive trawling on a previously unexploited smelt stock. Journal of Fish Biology 49, pp 329-340</a:t>
            </a:r>
            <a:br>
              <a:rPr lang="en-US" sz="1400" dirty="0"/>
            </a:br>
            <a:endParaRPr lang="en-US" sz="1400" dirty="0"/>
          </a:p>
          <a:p>
            <a:r>
              <a:rPr lang="en-US" sz="1400" dirty="0"/>
              <a:t>Parker-Stetter S. L., L.G. </a:t>
            </a:r>
            <a:r>
              <a:rPr lang="en-US" sz="1400" dirty="0" err="1"/>
              <a:t>Rudstam</a:t>
            </a:r>
            <a:r>
              <a:rPr lang="en-US" sz="1400" dirty="0"/>
              <a:t>, J.L. </a:t>
            </a:r>
            <a:r>
              <a:rPr lang="en-US" sz="1400" dirty="0" err="1"/>
              <a:t>Stritzel</a:t>
            </a:r>
            <a:r>
              <a:rPr lang="en-US" sz="1400" dirty="0"/>
              <a:t> Thomson, D.L. Parrish, 2006. Hydroacoustic separation of rainbow smelt (</a:t>
            </a:r>
            <a:r>
              <a:rPr lang="en-US" sz="1400" i="1" dirty="0"/>
              <a:t>Osmerus </a:t>
            </a:r>
            <a:r>
              <a:rPr lang="en-US" sz="1400" i="1" dirty="0" err="1"/>
              <a:t>mordax</a:t>
            </a:r>
            <a:r>
              <a:rPr lang="en-US" sz="1400" dirty="0"/>
              <a:t>) age groups in Lake Champlain. Fisheries Research 82, pp. 176-185</a:t>
            </a:r>
            <a:br>
              <a:rPr lang="en-US" sz="1400" dirty="0"/>
            </a:br>
            <a:endParaRPr lang="en-US" sz="1400" dirty="0"/>
          </a:p>
          <a:p>
            <a:r>
              <a:rPr lang="en-US" sz="1400" dirty="0" err="1"/>
              <a:t>Rudstam</a:t>
            </a:r>
            <a:r>
              <a:rPr lang="en-US" sz="1400" dirty="0"/>
              <a:t>, L. G., S.L. Parker, D.W. </a:t>
            </a:r>
            <a:r>
              <a:rPr lang="en-US" sz="1400" dirty="0" err="1"/>
              <a:t>Einhouse</a:t>
            </a:r>
            <a:r>
              <a:rPr lang="en-US" sz="1400" dirty="0"/>
              <a:t>, L.D. </a:t>
            </a:r>
            <a:r>
              <a:rPr lang="en-US" sz="1400" dirty="0" err="1"/>
              <a:t>Witzel</a:t>
            </a:r>
            <a:r>
              <a:rPr lang="en-US" sz="1400" dirty="0"/>
              <a:t>, D.M. Warner, J.L. </a:t>
            </a:r>
            <a:r>
              <a:rPr lang="en-US" sz="1400" dirty="0" err="1"/>
              <a:t>Stritzel</a:t>
            </a:r>
            <a:r>
              <a:rPr lang="en-US" sz="1400" dirty="0"/>
              <a:t>, D.L. Parrish, P.J. Sullivan. 2003. Application of </a:t>
            </a:r>
            <a:r>
              <a:rPr lang="en-US" sz="1400" i="1" dirty="0"/>
              <a:t>in situ</a:t>
            </a:r>
            <a:r>
              <a:rPr lang="en-US" sz="1400" dirty="0"/>
              <a:t> target-strength estimations in lakes: examples from rainbow-smelt surveys in Lakes Erie and Champlain. ICES Journal of Marine Science, 60 pp 500-507. </a:t>
            </a:r>
          </a:p>
          <a:p>
            <a:endParaRPr lang="en-US" sz="1400" dirty="0"/>
          </a:p>
          <a:p>
            <a:r>
              <a:rPr lang="en-US" sz="1400" dirty="0"/>
              <a:t>Keskinen T., J. </a:t>
            </a:r>
            <a:r>
              <a:rPr lang="en-US" sz="1400" dirty="0" err="1"/>
              <a:t>Lilja</a:t>
            </a:r>
            <a:r>
              <a:rPr lang="en-US" sz="1400" dirty="0"/>
              <a:t>, P. </a:t>
            </a:r>
            <a:r>
              <a:rPr lang="en-US" sz="1400" dirty="0" err="1"/>
              <a:t>Hogmander</a:t>
            </a:r>
            <a:r>
              <a:rPr lang="en-US" sz="1400" dirty="0"/>
              <a:t>, J.A. Holmes, J. Karjalainen, T. </a:t>
            </a:r>
            <a:r>
              <a:rPr lang="en-US" sz="1400" dirty="0" err="1"/>
              <a:t>Marjomaki</a:t>
            </a:r>
            <a:r>
              <a:rPr lang="en-US" sz="1400" dirty="0"/>
              <a:t>. 2012. Collapse and recovery of the European smelt (</a:t>
            </a:r>
            <a:r>
              <a:rPr lang="en-US" sz="1400" i="1" dirty="0"/>
              <a:t>Osmerus eperlanus</a:t>
            </a:r>
            <a:r>
              <a:rPr lang="en-US" sz="1400" dirty="0"/>
              <a:t>) population in a small boreal lake – an early warning of the consequences of climate change. Boreal Environment Research 17. pp 398-410</a:t>
            </a:r>
          </a:p>
          <a:p>
            <a:endParaRPr lang="en-US" sz="1400" dirty="0"/>
          </a:p>
          <a:p>
            <a:r>
              <a:rPr lang="en-US" sz="1400" dirty="0"/>
              <a:t>Gaeta, J.W., T.R. </a:t>
            </a:r>
            <a:r>
              <a:rPr lang="en-US" sz="1400" dirty="0" err="1"/>
              <a:t>Hrabik</a:t>
            </a:r>
            <a:r>
              <a:rPr lang="en-US" sz="1400" dirty="0"/>
              <a:t>, G.G. Sass, B.M. Roth, S.J. Gilbert, M.J. Vander </a:t>
            </a:r>
            <a:r>
              <a:rPr lang="en-US" sz="1400" dirty="0" err="1"/>
              <a:t>Zanden</a:t>
            </a:r>
            <a:r>
              <a:rPr lang="en-US" sz="1400" dirty="0"/>
              <a:t>. 2015. A whole-lake experiment to control invasive rainbow smelt (</a:t>
            </a:r>
            <a:r>
              <a:rPr lang="en-US" sz="1400" i="1" dirty="0" err="1"/>
              <a:t>Actinoperygii</a:t>
            </a:r>
            <a:r>
              <a:rPr lang="en-US" sz="1400" i="1" dirty="0"/>
              <a:t>, </a:t>
            </a:r>
            <a:r>
              <a:rPr lang="en-US" sz="1400" i="1" dirty="0" err="1"/>
              <a:t>Osmeridae</a:t>
            </a:r>
            <a:r>
              <a:rPr lang="en-US" sz="1400" dirty="0"/>
              <a:t>) via overharvest and a food web manipulation. </a:t>
            </a:r>
            <a:r>
              <a:rPr lang="en-US" sz="1400" dirty="0" err="1"/>
              <a:t>Hydrobiologia</a:t>
            </a:r>
            <a:r>
              <a:rPr lang="en-US" sz="1400" dirty="0"/>
              <a:t>, 746. pp. 433-444</a:t>
            </a:r>
          </a:p>
          <a:p>
            <a:endParaRPr lang="en-US" sz="1400" dirty="0"/>
          </a:p>
          <a:p>
            <a:r>
              <a:rPr lang="en-US" sz="1400" dirty="0"/>
              <a:t>Nyberg P. E. </a:t>
            </a:r>
            <a:r>
              <a:rPr lang="en-US" sz="1400" dirty="0" err="1"/>
              <a:t>Bergstrand</a:t>
            </a:r>
            <a:r>
              <a:rPr lang="en-US" sz="1400" dirty="0"/>
              <a:t>, E. </a:t>
            </a:r>
            <a:r>
              <a:rPr lang="en-US" sz="1400" dirty="0" err="1"/>
              <a:t>Degerman</a:t>
            </a:r>
            <a:r>
              <a:rPr lang="en-US" sz="1400" dirty="0"/>
              <a:t>, O. </a:t>
            </a:r>
            <a:r>
              <a:rPr lang="en-US" sz="1400" dirty="0" err="1"/>
              <a:t>Enderlein</a:t>
            </a:r>
            <a:r>
              <a:rPr lang="en-US" sz="1400" dirty="0"/>
              <a:t> , 2001. Recruitment of pelagic fish in an unstable climate: studies in Sweden’s four largest lakes. AMBIO A Journal of the Human Environment 30(8). pp 559-64</a:t>
            </a:r>
          </a:p>
          <a:p>
            <a:endParaRPr lang="en-US" dirty="0"/>
          </a:p>
          <a:p>
            <a:endParaRPr lang="en-CA" dirty="0"/>
          </a:p>
        </p:txBody>
      </p:sp>
    </p:spTree>
    <p:extLst>
      <p:ext uri="{BB962C8B-B14F-4D97-AF65-F5344CB8AC3E}">
        <p14:creationId xmlns:p14="http://schemas.microsoft.com/office/powerpoint/2010/main" val="3417301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168E5-4763-C00C-A437-4F052F894A81}"/>
              </a:ext>
            </a:extLst>
          </p:cNvPr>
          <p:cNvSpPr>
            <a:spLocks noGrp="1"/>
          </p:cNvSpPr>
          <p:nvPr>
            <p:ph type="title"/>
          </p:nvPr>
        </p:nvSpPr>
        <p:spPr/>
        <p:txBody>
          <a:bodyPr/>
          <a:lstStyle/>
          <a:p>
            <a:r>
              <a:rPr lang="en-US" dirty="0"/>
              <a:t>Overview</a:t>
            </a:r>
            <a:endParaRPr lang="en-CA" dirty="0"/>
          </a:p>
        </p:txBody>
      </p:sp>
      <p:sp>
        <p:nvSpPr>
          <p:cNvPr id="3" name="Content Placeholder 2">
            <a:extLst>
              <a:ext uri="{FF2B5EF4-FFF2-40B4-BE49-F238E27FC236}">
                <a16:creationId xmlns:a16="http://schemas.microsoft.com/office/drawing/2014/main" id="{D105C506-518E-67EA-F8A3-F57744572FA9}"/>
              </a:ext>
            </a:extLst>
          </p:cNvPr>
          <p:cNvSpPr>
            <a:spLocks noGrp="1"/>
          </p:cNvSpPr>
          <p:nvPr>
            <p:ph idx="1"/>
          </p:nvPr>
        </p:nvSpPr>
        <p:spPr>
          <a:xfrm>
            <a:off x="677007" y="1690688"/>
            <a:ext cx="10837985" cy="4351338"/>
          </a:xfrm>
        </p:spPr>
        <p:txBody>
          <a:bodyPr>
            <a:normAutofit/>
          </a:bodyPr>
          <a:lstStyle/>
          <a:p>
            <a:r>
              <a:rPr lang="en-US" dirty="0"/>
              <a:t>Three night-time hydroacoustic surveys conducted in 2009, 2010, 2022</a:t>
            </a:r>
          </a:p>
          <a:p>
            <a:r>
              <a:rPr lang="en-CA" dirty="0"/>
              <a:t>Surveys consisted of parallel transects run in the main basin in 2009, 2010, and in both basins in 2022</a:t>
            </a:r>
            <a:endParaRPr lang="en-US" dirty="0"/>
          </a:p>
          <a:p>
            <a:r>
              <a:rPr lang="en-US" dirty="0"/>
              <a:t>Pelagic netting conducted concurrent with surveys in 2009 &amp; 2022</a:t>
            </a:r>
          </a:p>
          <a:p>
            <a:r>
              <a:rPr lang="en-US" dirty="0"/>
              <a:t>Acoustic data processing conducted in Echoview 15 software</a:t>
            </a:r>
          </a:p>
          <a:p>
            <a:r>
              <a:rPr lang="en-US" dirty="0"/>
              <a:t>Acoustic data analysis conducted in R</a:t>
            </a:r>
          </a:p>
          <a:p>
            <a:r>
              <a:rPr lang="en-US" dirty="0"/>
              <a:t>Accompanying Word ReadMe file provides analysis background, procedures and glossary of terms (</a:t>
            </a:r>
            <a:r>
              <a:rPr lang="en-US" i="1" dirty="0"/>
              <a:t>GoldenLakeHydroacousticDataAnalysisReadMe.docx)</a:t>
            </a:r>
            <a:endParaRPr lang="en-US" dirty="0"/>
          </a:p>
          <a:p>
            <a:endParaRPr lang="en-US" dirty="0"/>
          </a:p>
        </p:txBody>
      </p:sp>
    </p:spTree>
    <p:extLst>
      <p:ext uri="{BB962C8B-B14F-4D97-AF65-F5344CB8AC3E}">
        <p14:creationId xmlns:p14="http://schemas.microsoft.com/office/powerpoint/2010/main" val="854064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C4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00CB027-2155-918D-923C-336A5FCFB576}"/>
              </a:ext>
            </a:extLst>
          </p:cNvPr>
          <p:cNvPicPr>
            <a:picLocks noChangeAspect="1"/>
          </p:cNvPicPr>
          <p:nvPr/>
        </p:nvPicPr>
        <p:blipFill rotWithShape="1">
          <a:blip r:embed="rId2"/>
          <a:srcRect l="-421" t="8427" r="421" b="8593"/>
          <a:stretch/>
        </p:blipFill>
        <p:spPr>
          <a:xfrm>
            <a:off x="1608295" y="1117600"/>
            <a:ext cx="8773331" cy="4622800"/>
          </a:xfrm>
          <a:prstGeom prst="rect">
            <a:avLst/>
          </a:prstGeom>
        </p:spPr>
      </p:pic>
    </p:spTree>
    <p:extLst>
      <p:ext uri="{BB962C8B-B14F-4D97-AF65-F5344CB8AC3E}">
        <p14:creationId xmlns:p14="http://schemas.microsoft.com/office/powerpoint/2010/main" val="3171623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BB840E77-60D3-22AC-5025-B95964DB5004}"/>
              </a:ext>
            </a:extLst>
          </p:cNvPr>
          <p:cNvGraphicFramePr>
            <a:graphicFrameLocks noGrp="1"/>
          </p:cNvGraphicFramePr>
          <p:nvPr>
            <p:extLst>
              <p:ext uri="{D42A27DB-BD31-4B8C-83A1-F6EECF244321}">
                <p14:modId xmlns:p14="http://schemas.microsoft.com/office/powerpoint/2010/main" val="264741317"/>
              </p:ext>
            </p:extLst>
          </p:nvPr>
        </p:nvGraphicFramePr>
        <p:xfrm>
          <a:off x="935729" y="1654272"/>
          <a:ext cx="10845379" cy="2834640"/>
        </p:xfrm>
        <a:graphic>
          <a:graphicData uri="http://schemas.openxmlformats.org/drawingml/2006/table">
            <a:tbl>
              <a:tblPr firstRow="1" bandRow="1">
                <a:tableStyleId>{5C22544A-7EE6-4342-B048-85BDC9FD1C3A}</a:tableStyleId>
              </a:tblPr>
              <a:tblGrid>
                <a:gridCol w="1009640">
                  <a:extLst>
                    <a:ext uri="{9D8B030D-6E8A-4147-A177-3AD203B41FA5}">
                      <a16:colId xmlns:a16="http://schemas.microsoft.com/office/drawing/2014/main" val="1884653126"/>
                    </a:ext>
                  </a:extLst>
                </a:gridCol>
                <a:gridCol w="2530644">
                  <a:extLst>
                    <a:ext uri="{9D8B030D-6E8A-4147-A177-3AD203B41FA5}">
                      <a16:colId xmlns:a16="http://schemas.microsoft.com/office/drawing/2014/main" val="2638107529"/>
                    </a:ext>
                  </a:extLst>
                </a:gridCol>
                <a:gridCol w="1707554">
                  <a:extLst>
                    <a:ext uri="{9D8B030D-6E8A-4147-A177-3AD203B41FA5}">
                      <a16:colId xmlns:a16="http://schemas.microsoft.com/office/drawing/2014/main" val="2270337046"/>
                    </a:ext>
                  </a:extLst>
                </a:gridCol>
                <a:gridCol w="1434749">
                  <a:extLst>
                    <a:ext uri="{9D8B030D-6E8A-4147-A177-3AD203B41FA5}">
                      <a16:colId xmlns:a16="http://schemas.microsoft.com/office/drawing/2014/main" val="2108920740"/>
                    </a:ext>
                  </a:extLst>
                </a:gridCol>
                <a:gridCol w="1515580">
                  <a:extLst>
                    <a:ext uri="{9D8B030D-6E8A-4147-A177-3AD203B41FA5}">
                      <a16:colId xmlns:a16="http://schemas.microsoft.com/office/drawing/2014/main" val="2645533385"/>
                    </a:ext>
                  </a:extLst>
                </a:gridCol>
                <a:gridCol w="2647212">
                  <a:extLst>
                    <a:ext uri="{9D8B030D-6E8A-4147-A177-3AD203B41FA5}">
                      <a16:colId xmlns:a16="http://schemas.microsoft.com/office/drawing/2014/main" val="1418236743"/>
                    </a:ext>
                  </a:extLst>
                </a:gridCol>
              </a:tblGrid>
              <a:tr h="370840">
                <a:tc>
                  <a:txBody>
                    <a:bodyPr/>
                    <a:lstStyle/>
                    <a:p>
                      <a:pPr algn="ctr"/>
                      <a:r>
                        <a:rPr lang="en-US" dirty="0"/>
                        <a:t>Year</a:t>
                      </a:r>
                      <a:endParaRPr lang="en-CA" dirty="0"/>
                    </a:p>
                  </a:txBody>
                  <a:tcPr anchor="ctr"/>
                </a:tc>
                <a:tc>
                  <a:txBody>
                    <a:bodyPr/>
                    <a:lstStyle/>
                    <a:p>
                      <a:pPr algn="ctr"/>
                      <a:r>
                        <a:rPr lang="en-US" dirty="0"/>
                        <a:t>Survey Date &amp; Time</a:t>
                      </a:r>
                      <a:endParaRPr lang="en-CA" dirty="0"/>
                    </a:p>
                  </a:txBody>
                  <a:tcPr anchor="ctr"/>
                </a:tc>
                <a:tc>
                  <a:txBody>
                    <a:bodyPr/>
                    <a:lstStyle/>
                    <a:p>
                      <a:pPr algn="ctr"/>
                      <a:r>
                        <a:rPr lang="en-US" dirty="0"/>
                        <a:t>Frequencies Used</a:t>
                      </a:r>
                      <a:endParaRPr lang="en-CA" dirty="0"/>
                    </a:p>
                  </a:txBody>
                  <a:tcPr anchor="ctr"/>
                </a:tc>
                <a:tc>
                  <a:txBody>
                    <a:bodyPr/>
                    <a:lstStyle/>
                    <a:p>
                      <a:pPr algn="ctr"/>
                      <a:r>
                        <a:rPr lang="en-US" dirty="0"/>
                        <a:t>Equipment</a:t>
                      </a:r>
                      <a:endParaRPr lang="en-CA" dirty="0"/>
                    </a:p>
                  </a:txBody>
                  <a:tcPr anchor="ctr"/>
                </a:tc>
                <a:tc>
                  <a:txBody>
                    <a:bodyPr/>
                    <a:lstStyle/>
                    <a:p>
                      <a:pPr algn="ctr"/>
                      <a:r>
                        <a:rPr lang="en-US" dirty="0"/>
                        <a:t>Total Survey Distance (km)</a:t>
                      </a:r>
                      <a:endParaRPr lang="en-CA" dirty="0"/>
                    </a:p>
                  </a:txBody>
                  <a:tcPr anchor="ctr"/>
                </a:tc>
                <a:tc>
                  <a:txBody>
                    <a:bodyPr/>
                    <a:lstStyle/>
                    <a:p>
                      <a:r>
                        <a:rPr lang="en-US" dirty="0"/>
                        <a:t>Netting</a:t>
                      </a:r>
                      <a:endParaRPr lang="en-CA" dirty="0"/>
                    </a:p>
                  </a:txBody>
                  <a:tcPr/>
                </a:tc>
                <a:extLst>
                  <a:ext uri="{0D108BD9-81ED-4DB2-BD59-A6C34878D82A}">
                    <a16:rowId xmlns:a16="http://schemas.microsoft.com/office/drawing/2014/main" val="47183349"/>
                  </a:ext>
                </a:extLst>
              </a:tr>
              <a:tr h="370840">
                <a:tc>
                  <a:txBody>
                    <a:bodyPr/>
                    <a:lstStyle/>
                    <a:p>
                      <a:pPr algn="ctr"/>
                      <a:r>
                        <a:rPr lang="en-US" dirty="0"/>
                        <a:t>2009</a:t>
                      </a:r>
                      <a:endParaRPr lang="en-CA" dirty="0"/>
                    </a:p>
                  </a:txBody>
                  <a:tcPr anchor="ctr"/>
                </a:tc>
                <a:tc>
                  <a:txBody>
                    <a:bodyPr/>
                    <a:lstStyle/>
                    <a:p>
                      <a:pPr algn="ctr"/>
                      <a:r>
                        <a:rPr lang="en-US" dirty="0"/>
                        <a:t>July 29 – July 30</a:t>
                      </a:r>
                      <a:br>
                        <a:rPr lang="en-US" dirty="0"/>
                      </a:br>
                      <a:r>
                        <a:rPr lang="en-US" dirty="0"/>
                        <a:t> 21:09 - 01:11</a:t>
                      </a:r>
                      <a:endParaRPr lang="en-CA" dirty="0"/>
                    </a:p>
                  </a:txBody>
                  <a:tcPr anchor="ctr"/>
                </a:tc>
                <a:tc>
                  <a:txBody>
                    <a:bodyPr/>
                    <a:lstStyle/>
                    <a:p>
                      <a:pPr algn="ctr"/>
                      <a:r>
                        <a:rPr lang="en-US" dirty="0"/>
                        <a:t>70 &amp; 200 kHz</a:t>
                      </a:r>
                      <a:endParaRPr lang="en-CA" dirty="0"/>
                    </a:p>
                  </a:txBody>
                  <a:tcPr anchor="ctr"/>
                </a:tc>
                <a:tc>
                  <a:txBody>
                    <a:bodyPr/>
                    <a:lstStyle/>
                    <a:p>
                      <a:pPr algn="ctr"/>
                      <a:r>
                        <a:rPr lang="en-US" dirty="0" err="1"/>
                        <a:t>Simrad</a:t>
                      </a:r>
                      <a:r>
                        <a:rPr lang="en-US" dirty="0"/>
                        <a:t> EK60</a:t>
                      </a:r>
                      <a:endParaRPr lang="en-CA" dirty="0"/>
                    </a:p>
                  </a:txBody>
                  <a:tcPr anchor="ctr"/>
                </a:tc>
                <a:tc>
                  <a:txBody>
                    <a:bodyPr/>
                    <a:lstStyle/>
                    <a:p>
                      <a:pPr algn="ctr"/>
                      <a:r>
                        <a:rPr lang="en-US" dirty="0"/>
                        <a:t>29.5</a:t>
                      </a:r>
                    </a:p>
                  </a:txBody>
                  <a:tcPr anchor="ctr"/>
                </a:tc>
                <a:tc>
                  <a:txBody>
                    <a:bodyPr/>
                    <a:lstStyle/>
                    <a:p>
                      <a:r>
                        <a:rPr lang="en-US" dirty="0"/>
                        <a:t>- 2 nets @ 6-12m depth</a:t>
                      </a:r>
                    </a:p>
                    <a:p>
                      <a:r>
                        <a:rPr lang="en-US" dirty="0"/>
                        <a:t>- 2 nets @ 12-18m depth</a:t>
                      </a:r>
                      <a:endParaRPr lang="en-CA" dirty="0"/>
                    </a:p>
                  </a:txBody>
                  <a:tcPr/>
                </a:tc>
                <a:extLst>
                  <a:ext uri="{0D108BD9-81ED-4DB2-BD59-A6C34878D82A}">
                    <a16:rowId xmlns:a16="http://schemas.microsoft.com/office/drawing/2014/main" val="2889942241"/>
                  </a:ext>
                </a:extLst>
              </a:tr>
              <a:tr h="370840">
                <a:tc>
                  <a:txBody>
                    <a:bodyPr/>
                    <a:lstStyle/>
                    <a:p>
                      <a:pPr algn="ctr"/>
                      <a:r>
                        <a:rPr lang="en-US" dirty="0"/>
                        <a:t>2010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August 12 -July 13</a:t>
                      </a:r>
                      <a:br>
                        <a:rPr lang="en-US" dirty="0"/>
                      </a:br>
                      <a:r>
                        <a:rPr lang="en-US" dirty="0"/>
                        <a:t> 20:31 –00:34</a:t>
                      </a:r>
                      <a:endParaRPr lang="en-CA"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70 &amp; 200 kHz</a:t>
                      </a:r>
                      <a:endParaRPr lang="en-CA" dirty="0"/>
                    </a:p>
                  </a:txBody>
                  <a:tcPr anchor="ctr"/>
                </a:tc>
                <a:tc>
                  <a:txBody>
                    <a:bodyPr/>
                    <a:lstStyle/>
                    <a:p>
                      <a:pPr algn="ctr"/>
                      <a:r>
                        <a:rPr lang="en-US" dirty="0" err="1"/>
                        <a:t>Simrad</a:t>
                      </a:r>
                      <a:r>
                        <a:rPr lang="en-US" dirty="0"/>
                        <a:t> EK60</a:t>
                      </a:r>
                      <a:endParaRPr lang="en-CA" dirty="0"/>
                    </a:p>
                  </a:txBody>
                  <a:tcPr anchor="ctr"/>
                </a:tc>
                <a:tc>
                  <a:txBody>
                    <a:bodyPr/>
                    <a:lstStyle/>
                    <a:p>
                      <a:pPr algn="ctr"/>
                      <a:r>
                        <a:rPr lang="en-US" dirty="0"/>
                        <a:t>26.5</a:t>
                      </a:r>
                      <a:endParaRPr lang="en-CA" dirty="0"/>
                    </a:p>
                  </a:txBody>
                  <a:tcPr anchor="ctr"/>
                </a:tc>
                <a:tc>
                  <a:txBody>
                    <a:bodyPr/>
                    <a:lstStyle/>
                    <a:p>
                      <a:endParaRPr lang="en-CA" dirty="0"/>
                    </a:p>
                  </a:txBody>
                  <a:tcPr/>
                </a:tc>
                <a:extLst>
                  <a:ext uri="{0D108BD9-81ED-4DB2-BD59-A6C34878D82A}">
                    <a16:rowId xmlns:a16="http://schemas.microsoft.com/office/drawing/2014/main" val="905895506"/>
                  </a:ext>
                </a:extLst>
              </a:tr>
              <a:tr h="370840">
                <a:tc>
                  <a:txBody>
                    <a:bodyPr/>
                    <a:lstStyle/>
                    <a:p>
                      <a:pPr algn="ctr"/>
                      <a:r>
                        <a:rPr lang="en-US" dirty="0"/>
                        <a:t>2022</a:t>
                      </a:r>
                      <a:endParaRPr lang="en-CA"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August 09 - July 10</a:t>
                      </a:r>
                      <a:br>
                        <a:rPr lang="en-US" dirty="0"/>
                      </a:br>
                      <a:r>
                        <a:rPr lang="en-US" dirty="0"/>
                        <a:t> 21:02 –01:28</a:t>
                      </a:r>
                      <a:endParaRPr lang="en-CA"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70 &amp; 200 kHz</a:t>
                      </a:r>
                      <a:endParaRPr lang="en-CA" dirty="0"/>
                    </a:p>
                  </a:txBody>
                  <a:tcPr anchor="ctr"/>
                </a:tc>
                <a:tc>
                  <a:txBody>
                    <a:bodyPr/>
                    <a:lstStyle/>
                    <a:p>
                      <a:pPr algn="ctr"/>
                      <a:r>
                        <a:rPr lang="en-US" dirty="0" err="1"/>
                        <a:t>Simrad</a:t>
                      </a:r>
                      <a:r>
                        <a:rPr lang="en-US" dirty="0"/>
                        <a:t> EK80</a:t>
                      </a:r>
                      <a:endParaRPr lang="en-CA" dirty="0"/>
                    </a:p>
                  </a:txBody>
                  <a:tcPr anchor="ctr"/>
                </a:tc>
                <a:tc>
                  <a:txBody>
                    <a:bodyPr/>
                    <a:lstStyle/>
                    <a:p>
                      <a:pPr algn="ctr"/>
                      <a:r>
                        <a:rPr lang="en-US" dirty="0"/>
                        <a:t>37.6</a:t>
                      </a:r>
                      <a:endParaRPr lang="en-CA" dirty="0"/>
                    </a:p>
                  </a:txBody>
                  <a:tcPr anchor="ctr"/>
                </a:tc>
                <a:tc>
                  <a:txBody>
                    <a:bodyPr/>
                    <a:lstStyle/>
                    <a:p>
                      <a:r>
                        <a:rPr lang="en-US" dirty="0"/>
                        <a:t>- 2 nets @ 0-6m depth</a:t>
                      </a:r>
                    </a:p>
                    <a:p>
                      <a:r>
                        <a:rPr lang="en-US" dirty="0"/>
                        <a:t>- 2 nets @ 6-12m depth</a:t>
                      </a:r>
                    </a:p>
                    <a:p>
                      <a:r>
                        <a:rPr lang="en-US" dirty="0"/>
                        <a:t>- 2 nets @ 12-18m depth</a:t>
                      </a:r>
                      <a:endParaRPr lang="en-CA" dirty="0"/>
                    </a:p>
                  </a:txBody>
                  <a:tcPr/>
                </a:tc>
                <a:extLst>
                  <a:ext uri="{0D108BD9-81ED-4DB2-BD59-A6C34878D82A}">
                    <a16:rowId xmlns:a16="http://schemas.microsoft.com/office/drawing/2014/main" val="3715009438"/>
                  </a:ext>
                </a:extLst>
              </a:tr>
            </a:tbl>
          </a:graphicData>
        </a:graphic>
      </p:graphicFrame>
      <p:sp>
        <p:nvSpPr>
          <p:cNvPr id="3" name="TextBox 2">
            <a:extLst>
              <a:ext uri="{FF2B5EF4-FFF2-40B4-BE49-F238E27FC236}">
                <a16:creationId xmlns:a16="http://schemas.microsoft.com/office/drawing/2014/main" id="{3622EB7C-5F11-4370-8B98-55C10BC19AF8}"/>
              </a:ext>
            </a:extLst>
          </p:cNvPr>
          <p:cNvSpPr txBox="1"/>
          <p:nvPr/>
        </p:nvSpPr>
        <p:spPr>
          <a:xfrm>
            <a:off x="3021056" y="1101322"/>
            <a:ext cx="5726696" cy="369332"/>
          </a:xfrm>
          <a:prstGeom prst="rect">
            <a:avLst/>
          </a:prstGeom>
          <a:noFill/>
        </p:spPr>
        <p:txBody>
          <a:bodyPr wrap="none" rtlCol="0">
            <a:spAutoFit/>
          </a:bodyPr>
          <a:lstStyle/>
          <a:p>
            <a:r>
              <a:rPr lang="en-US" dirty="0"/>
              <a:t>Details of hydroacoustic surveys conducted on Golden Lake</a:t>
            </a:r>
            <a:endParaRPr lang="en-CA" dirty="0"/>
          </a:p>
        </p:txBody>
      </p:sp>
    </p:spTree>
    <p:extLst>
      <p:ext uri="{BB962C8B-B14F-4D97-AF65-F5344CB8AC3E}">
        <p14:creationId xmlns:p14="http://schemas.microsoft.com/office/powerpoint/2010/main" val="2679005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A0FF9F1-115C-3479-74AC-A84739015456}"/>
              </a:ext>
            </a:extLst>
          </p:cNvPr>
          <p:cNvSpPr txBox="1"/>
          <p:nvPr/>
        </p:nvSpPr>
        <p:spPr>
          <a:xfrm>
            <a:off x="3849167" y="596127"/>
            <a:ext cx="4493666" cy="369332"/>
          </a:xfrm>
          <a:prstGeom prst="rect">
            <a:avLst/>
          </a:prstGeom>
          <a:noFill/>
        </p:spPr>
        <p:txBody>
          <a:bodyPr wrap="none" rtlCol="0">
            <a:spAutoFit/>
          </a:bodyPr>
          <a:lstStyle/>
          <a:p>
            <a:r>
              <a:rPr lang="en-US" dirty="0"/>
              <a:t>Temperature Profiles Golden Lake – mid-basin</a:t>
            </a:r>
            <a:endParaRPr lang="en-CA" dirty="0"/>
          </a:p>
        </p:txBody>
      </p:sp>
      <p:pic>
        <p:nvPicPr>
          <p:cNvPr id="5" name="Picture 4">
            <a:extLst>
              <a:ext uri="{FF2B5EF4-FFF2-40B4-BE49-F238E27FC236}">
                <a16:creationId xmlns:a16="http://schemas.microsoft.com/office/drawing/2014/main" id="{50BEC3F8-1FFE-F3E4-D81E-712DA7EB7E32}"/>
              </a:ext>
            </a:extLst>
          </p:cNvPr>
          <p:cNvPicPr>
            <a:picLocks noChangeAspect="1"/>
          </p:cNvPicPr>
          <p:nvPr/>
        </p:nvPicPr>
        <p:blipFill>
          <a:blip r:embed="rId2"/>
          <a:stretch>
            <a:fillRect/>
          </a:stretch>
        </p:blipFill>
        <p:spPr>
          <a:xfrm>
            <a:off x="2649161" y="1015944"/>
            <a:ext cx="5858295" cy="5660188"/>
          </a:xfrm>
          <a:prstGeom prst="rect">
            <a:avLst/>
          </a:prstGeom>
        </p:spPr>
      </p:pic>
      <p:cxnSp>
        <p:nvCxnSpPr>
          <p:cNvPr id="10" name="Straight Connector 9">
            <a:extLst>
              <a:ext uri="{FF2B5EF4-FFF2-40B4-BE49-F238E27FC236}">
                <a16:creationId xmlns:a16="http://schemas.microsoft.com/office/drawing/2014/main" id="{156AA862-433B-6C18-7F26-59E28F9E035B}"/>
              </a:ext>
            </a:extLst>
          </p:cNvPr>
          <p:cNvCxnSpPr>
            <a:cxnSpLocks/>
          </p:cNvCxnSpPr>
          <p:nvPr/>
        </p:nvCxnSpPr>
        <p:spPr>
          <a:xfrm>
            <a:off x="3354484" y="2611850"/>
            <a:ext cx="561269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0F80787-4FDE-B076-5918-F322F504EC47}"/>
              </a:ext>
            </a:extLst>
          </p:cNvPr>
          <p:cNvCxnSpPr>
            <a:cxnSpLocks/>
          </p:cNvCxnSpPr>
          <p:nvPr/>
        </p:nvCxnSpPr>
        <p:spPr>
          <a:xfrm>
            <a:off x="3354484" y="3355326"/>
            <a:ext cx="561269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A45EB96-9E59-15FA-A035-407E88BA9AAC}"/>
              </a:ext>
            </a:extLst>
          </p:cNvPr>
          <p:cNvSpPr txBox="1"/>
          <p:nvPr/>
        </p:nvSpPr>
        <p:spPr>
          <a:xfrm>
            <a:off x="8507456" y="1686115"/>
            <a:ext cx="2539862" cy="369332"/>
          </a:xfrm>
          <a:prstGeom prst="rect">
            <a:avLst/>
          </a:prstGeom>
          <a:noFill/>
        </p:spPr>
        <p:txBody>
          <a:bodyPr wrap="none" rtlCol="0">
            <a:spAutoFit/>
          </a:bodyPr>
          <a:lstStyle/>
          <a:p>
            <a:r>
              <a:rPr lang="en-US" dirty="0"/>
              <a:t>Epilimnion Analysis Layer</a:t>
            </a:r>
            <a:endParaRPr lang="en-CA" dirty="0"/>
          </a:p>
        </p:txBody>
      </p:sp>
      <p:sp>
        <p:nvSpPr>
          <p:cNvPr id="14" name="TextBox 13">
            <a:extLst>
              <a:ext uri="{FF2B5EF4-FFF2-40B4-BE49-F238E27FC236}">
                <a16:creationId xmlns:a16="http://schemas.microsoft.com/office/drawing/2014/main" id="{B87433AF-00C5-74ED-8CBC-8B3982DFEE83}"/>
              </a:ext>
            </a:extLst>
          </p:cNvPr>
          <p:cNvSpPr txBox="1"/>
          <p:nvPr/>
        </p:nvSpPr>
        <p:spPr>
          <a:xfrm>
            <a:off x="8507456" y="2798922"/>
            <a:ext cx="2749022" cy="369332"/>
          </a:xfrm>
          <a:prstGeom prst="rect">
            <a:avLst/>
          </a:prstGeom>
          <a:noFill/>
        </p:spPr>
        <p:txBody>
          <a:bodyPr wrap="none" rtlCol="0">
            <a:spAutoFit/>
          </a:bodyPr>
          <a:lstStyle/>
          <a:p>
            <a:r>
              <a:rPr lang="en-US" dirty="0"/>
              <a:t>Metalimnion Analysis Layer</a:t>
            </a:r>
            <a:endParaRPr lang="en-CA" dirty="0"/>
          </a:p>
        </p:txBody>
      </p:sp>
      <p:sp>
        <p:nvSpPr>
          <p:cNvPr id="15" name="TextBox 14">
            <a:extLst>
              <a:ext uri="{FF2B5EF4-FFF2-40B4-BE49-F238E27FC236}">
                <a16:creationId xmlns:a16="http://schemas.microsoft.com/office/drawing/2014/main" id="{698C0841-731A-02A2-394D-E36ACDFAD6A6}"/>
              </a:ext>
            </a:extLst>
          </p:cNvPr>
          <p:cNvSpPr txBox="1"/>
          <p:nvPr/>
        </p:nvSpPr>
        <p:spPr>
          <a:xfrm>
            <a:off x="8507456" y="4087587"/>
            <a:ext cx="2745047" cy="369332"/>
          </a:xfrm>
          <a:prstGeom prst="rect">
            <a:avLst/>
          </a:prstGeom>
          <a:noFill/>
        </p:spPr>
        <p:txBody>
          <a:bodyPr wrap="none" rtlCol="0">
            <a:spAutoFit/>
          </a:bodyPr>
          <a:lstStyle/>
          <a:p>
            <a:r>
              <a:rPr lang="en-US" dirty="0"/>
              <a:t>Hypolimnion Analysis Layer</a:t>
            </a:r>
            <a:endParaRPr lang="en-CA" dirty="0"/>
          </a:p>
        </p:txBody>
      </p:sp>
    </p:spTree>
    <p:extLst>
      <p:ext uri="{BB962C8B-B14F-4D97-AF65-F5344CB8AC3E}">
        <p14:creationId xmlns:p14="http://schemas.microsoft.com/office/powerpoint/2010/main" val="599218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B9B5F43-995E-FD0F-FE62-A433CBA427A8}"/>
              </a:ext>
            </a:extLst>
          </p:cNvPr>
          <p:cNvSpPr txBox="1"/>
          <p:nvPr/>
        </p:nvSpPr>
        <p:spPr>
          <a:xfrm>
            <a:off x="2721491" y="116194"/>
            <a:ext cx="7001853" cy="369332"/>
          </a:xfrm>
          <a:prstGeom prst="rect">
            <a:avLst/>
          </a:prstGeom>
          <a:noFill/>
        </p:spPr>
        <p:txBody>
          <a:bodyPr wrap="none" rtlCol="0">
            <a:spAutoFit/>
          </a:bodyPr>
          <a:lstStyle/>
          <a:p>
            <a:r>
              <a:rPr lang="en-US" dirty="0"/>
              <a:t>Distribution of Fish Track Target Strength Values and Analysis Size Classes</a:t>
            </a:r>
            <a:endParaRPr lang="en-CA" dirty="0"/>
          </a:p>
        </p:txBody>
      </p:sp>
      <p:sp>
        <p:nvSpPr>
          <p:cNvPr id="9" name="AutoShape 2">
            <a:extLst>
              <a:ext uri="{FF2B5EF4-FFF2-40B4-BE49-F238E27FC236}">
                <a16:creationId xmlns:a16="http://schemas.microsoft.com/office/drawing/2014/main" id="{9D9A10D6-9BA0-D488-3174-3907A0E482C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1" name="Picture 10">
            <a:extLst>
              <a:ext uri="{FF2B5EF4-FFF2-40B4-BE49-F238E27FC236}">
                <a16:creationId xmlns:a16="http://schemas.microsoft.com/office/drawing/2014/main" id="{038E4E96-A9A7-69A1-1182-DA8F0E810752}"/>
              </a:ext>
            </a:extLst>
          </p:cNvPr>
          <p:cNvPicPr>
            <a:picLocks noChangeAspect="1"/>
          </p:cNvPicPr>
          <p:nvPr/>
        </p:nvPicPr>
        <p:blipFill>
          <a:blip r:embed="rId3"/>
          <a:stretch>
            <a:fillRect/>
          </a:stretch>
        </p:blipFill>
        <p:spPr>
          <a:xfrm>
            <a:off x="1381624" y="719615"/>
            <a:ext cx="9212281" cy="6138675"/>
          </a:xfrm>
          <a:prstGeom prst="rect">
            <a:avLst/>
          </a:prstGeom>
        </p:spPr>
      </p:pic>
      <p:sp>
        <p:nvSpPr>
          <p:cNvPr id="12" name="TextBox 11">
            <a:extLst>
              <a:ext uri="{FF2B5EF4-FFF2-40B4-BE49-F238E27FC236}">
                <a16:creationId xmlns:a16="http://schemas.microsoft.com/office/drawing/2014/main" id="{D5E23515-6781-FA27-9A2F-65EBC18B9111}"/>
              </a:ext>
            </a:extLst>
          </p:cNvPr>
          <p:cNvSpPr txBox="1"/>
          <p:nvPr/>
        </p:nvSpPr>
        <p:spPr>
          <a:xfrm>
            <a:off x="3132199" y="485526"/>
            <a:ext cx="652743" cy="369332"/>
          </a:xfrm>
          <a:prstGeom prst="rect">
            <a:avLst/>
          </a:prstGeom>
          <a:noFill/>
        </p:spPr>
        <p:txBody>
          <a:bodyPr wrap="none" rtlCol="0">
            <a:spAutoFit/>
          </a:bodyPr>
          <a:lstStyle/>
          <a:p>
            <a:r>
              <a:rPr lang="en-US" dirty="0"/>
              <a:t>2009</a:t>
            </a:r>
            <a:endParaRPr lang="en-CA" dirty="0"/>
          </a:p>
        </p:txBody>
      </p:sp>
      <p:sp>
        <p:nvSpPr>
          <p:cNvPr id="13" name="TextBox 12">
            <a:extLst>
              <a:ext uri="{FF2B5EF4-FFF2-40B4-BE49-F238E27FC236}">
                <a16:creationId xmlns:a16="http://schemas.microsoft.com/office/drawing/2014/main" id="{D8690C3E-83E5-0BFA-EAC0-F17E546585BB}"/>
              </a:ext>
            </a:extLst>
          </p:cNvPr>
          <p:cNvSpPr txBox="1"/>
          <p:nvPr/>
        </p:nvSpPr>
        <p:spPr>
          <a:xfrm>
            <a:off x="5943600" y="485526"/>
            <a:ext cx="652743" cy="369332"/>
          </a:xfrm>
          <a:prstGeom prst="rect">
            <a:avLst/>
          </a:prstGeom>
          <a:noFill/>
        </p:spPr>
        <p:txBody>
          <a:bodyPr wrap="none" rtlCol="0">
            <a:spAutoFit/>
          </a:bodyPr>
          <a:lstStyle/>
          <a:p>
            <a:r>
              <a:rPr lang="en-US" dirty="0"/>
              <a:t>2010</a:t>
            </a:r>
            <a:endParaRPr lang="en-CA" dirty="0"/>
          </a:p>
        </p:txBody>
      </p:sp>
      <p:sp>
        <p:nvSpPr>
          <p:cNvPr id="14" name="TextBox 13">
            <a:extLst>
              <a:ext uri="{FF2B5EF4-FFF2-40B4-BE49-F238E27FC236}">
                <a16:creationId xmlns:a16="http://schemas.microsoft.com/office/drawing/2014/main" id="{31992ED3-DE0F-3154-CB0D-4D34D4091362}"/>
              </a:ext>
            </a:extLst>
          </p:cNvPr>
          <p:cNvSpPr txBox="1"/>
          <p:nvPr/>
        </p:nvSpPr>
        <p:spPr>
          <a:xfrm>
            <a:off x="8887194" y="485526"/>
            <a:ext cx="652743" cy="369332"/>
          </a:xfrm>
          <a:prstGeom prst="rect">
            <a:avLst/>
          </a:prstGeom>
          <a:noFill/>
        </p:spPr>
        <p:txBody>
          <a:bodyPr wrap="none" rtlCol="0">
            <a:spAutoFit/>
          </a:bodyPr>
          <a:lstStyle/>
          <a:p>
            <a:r>
              <a:rPr lang="en-US" dirty="0"/>
              <a:t>2022</a:t>
            </a:r>
            <a:endParaRPr lang="en-CA" dirty="0"/>
          </a:p>
        </p:txBody>
      </p:sp>
      <p:sp>
        <p:nvSpPr>
          <p:cNvPr id="2" name="TextBox 1">
            <a:extLst>
              <a:ext uri="{FF2B5EF4-FFF2-40B4-BE49-F238E27FC236}">
                <a16:creationId xmlns:a16="http://schemas.microsoft.com/office/drawing/2014/main" id="{66585CFE-249C-7B38-85B1-DFE66BE2853F}"/>
              </a:ext>
            </a:extLst>
          </p:cNvPr>
          <p:cNvSpPr txBox="1"/>
          <p:nvPr/>
        </p:nvSpPr>
        <p:spPr>
          <a:xfrm>
            <a:off x="2576486" y="4763974"/>
            <a:ext cx="821059" cy="369332"/>
          </a:xfrm>
          <a:prstGeom prst="rect">
            <a:avLst/>
          </a:prstGeom>
          <a:noFill/>
        </p:spPr>
        <p:txBody>
          <a:bodyPr wrap="none" rtlCol="0">
            <a:spAutoFit/>
          </a:bodyPr>
          <a:lstStyle/>
          <a:p>
            <a:r>
              <a:rPr lang="en-US" dirty="0"/>
              <a:t>Class 1</a:t>
            </a:r>
            <a:endParaRPr lang="en-CA" dirty="0"/>
          </a:p>
        </p:txBody>
      </p:sp>
      <p:sp>
        <p:nvSpPr>
          <p:cNvPr id="3" name="TextBox 2">
            <a:extLst>
              <a:ext uri="{FF2B5EF4-FFF2-40B4-BE49-F238E27FC236}">
                <a16:creationId xmlns:a16="http://schemas.microsoft.com/office/drawing/2014/main" id="{775B78B9-3245-2289-C337-774DB2E99440}"/>
              </a:ext>
            </a:extLst>
          </p:cNvPr>
          <p:cNvSpPr txBox="1"/>
          <p:nvPr/>
        </p:nvSpPr>
        <p:spPr>
          <a:xfrm>
            <a:off x="3542046" y="4763974"/>
            <a:ext cx="821059" cy="369332"/>
          </a:xfrm>
          <a:prstGeom prst="rect">
            <a:avLst/>
          </a:prstGeom>
          <a:noFill/>
        </p:spPr>
        <p:txBody>
          <a:bodyPr wrap="none" rtlCol="0">
            <a:spAutoFit/>
          </a:bodyPr>
          <a:lstStyle/>
          <a:p>
            <a:r>
              <a:rPr lang="en-US" dirty="0"/>
              <a:t>Class 2</a:t>
            </a:r>
            <a:endParaRPr lang="en-CA" dirty="0"/>
          </a:p>
        </p:txBody>
      </p:sp>
      <p:sp>
        <p:nvSpPr>
          <p:cNvPr id="4" name="TextBox 3">
            <a:extLst>
              <a:ext uri="{FF2B5EF4-FFF2-40B4-BE49-F238E27FC236}">
                <a16:creationId xmlns:a16="http://schemas.microsoft.com/office/drawing/2014/main" id="{2B1DD178-E83D-65FF-E680-789B7B0290DD}"/>
              </a:ext>
            </a:extLst>
          </p:cNvPr>
          <p:cNvSpPr txBox="1"/>
          <p:nvPr/>
        </p:nvSpPr>
        <p:spPr>
          <a:xfrm>
            <a:off x="4446544" y="4763974"/>
            <a:ext cx="821059" cy="369332"/>
          </a:xfrm>
          <a:prstGeom prst="rect">
            <a:avLst/>
          </a:prstGeom>
          <a:noFill/>
        </p:spPr>
        <p:txBody>
          <a:bodyPr wrap="none" rtlCol="0">
            <a:spAutoFit/>
          </a:bodyPr>
          <a:lstStyle/>
          <a:p>
            <a:r>
              <a:rPr lang="en-US" dirty="0"/>
              <a:t>Class 3</a:t>
            </a:r>
            <a:endParaRPr lang="en-CA" dirty="0"/>
          </a:p>
        </p:txBody>
      </p:sp>
      <p:sp>
        <p:nvSpPr>
          <p:cNvPr id="5" name="TextBox 4">
            <a:extLst>
              <a:ext uri="{FF2B5EF4-FFF2-40B4-BE49-F238E27FC236}">
                <a16:creationId xmlns:a16="http://schemas.microsoft.com/office/drawing/2014/main" id="{395F23E9-22CB-15B9-1A62-13BE06A59273}"/>
              </a:ext>
            </a:extLst>
          </p:cNvPr>
          <p:cNvSpPr txBox="1"/>
          <p:nvPr/>
        </p:nvSpPr>
        <p:spPr>
          <a:xfrm>
            <a:off x="5401359" y="4763974"/>
            <a:ext cx="821059" cy="369332"/>
          </a:xfrm>
          <a:prstGeom prst="rect">
            <a:avLst/>
          </a:prstGeom>
          <a:noFill/>
        </p:spPr>
        <p:txBody>
          <a:bodyPr wrap="none" rtlCol="0">
            <a:spAutoFit/>
          </a:bodyPr>
          <a:lstStyle/>
          <a:p>
            <a:r>
              <a:rPr lang="en-US" dirty="0"/>
              <a:t>Class 1</a:t>
            </a:r>
            <a:endParaRPr lang="en-CA" dirty="0"/>
          </a:p>
        </p:txBody>
      </p:sp>
      <p:sp>
        <p:nvSpPr>
          <p:cNvPr id="6" name="TextBox 5">
            <a:extLst>
              <a:ext uri="{FF2B5EF4-FFF2-40B4-BE49-F238E27FC236}">
                <a16:creationId xmlns:a16="http://schemas.microsoft.com/office/drawing/2014/main" id="{E3F7809D-8980-C996-6A7B-DC6B2EEC8A45}"/>
              </a:ext>
            </a:extLst>
          </p:cNvPr>
          <p:cNvSpPr txBox="1"/>
          <p:nvPr/>
        </p:nvSpPr>
        <p:spPr>
          <a:xfrm>
            <a:off x="6366919" y="4763974"/>
            <a:ext cx="821059" cy="369332"/>
          </a:xfrm>
          <a:prstGeom prst="rect">
            <a:avLst/>
          </a:prstGeom>
          <a:noFill/>
        </p:spPr>
        <p:txBody>
          <a:bodyPr wrap="none" rtlCol="0">
            <a:spAutoFit/>
          </a:bodyPr>
          <a:lstStyle/>
          <a:p>
            <a:r>
              <a:rPr lang="en-US" dirty="0"/>
              <a:t>Class 2</a:t>
            </a:r>
            <a:endParaRPr lang="en-CA" dirty="0"/>
          </a:p>
        </p:txBody>
      </p:sp>
      <p:sp>
        <p:nvSpPr>
          <p:cNvPr id="7" name="TextBox 6">
            <a:extLst>
              <a:ext uri="{FF2B5EF4-FFF2-40B4-BE49-F238E27FC236}">
                <a16:creationId xmlns:a16="http://schemas.microsoft.com/office/drawing/2014/main" id="{91F9A8A6-3E63-041F-5BDF-A9851DA4E6E6}"/>
              </a:ext>
            </a:extLst>
          </p:cNvPr>
          <p:cNvSpPr txBox="1"/>
          <p:nvPr/>
        </p:nvSpPr>
        <p:spPr>
          <a:xfrm>
            <a:off x="7271417" y="4763974"/>
            <a:ext cx="821059" cy="369332"/>
          </a:xfrm>
          <a:prstGeom prst="rect">
            <a:avLst/>
          </a:prstGeom>
          <a:noFill/>
        </p:spPr>
        <p:txBody>
          <a:bodyPr wrap="none" rtlCol="0">
            <a:spAutoFit/>
          </a:bodyPr>
          <a:lstStyle/>
          <a:p>
            <a:r>
              <a:rPr lang="en-US" dirty="0"/>
              <a:t>Class 3</a:t>
            </a:r>
            <a:endParaRPr lang="en-CA" dirty="0"/>
          </a:p>
        </p:txBody>
      </p:sp>
      <p:sp>
        <p:nvSpPr>
          <p:cNvPr id="10" name="TextBox 9">
            <a:extLst>
              <a:ext uri="{FF2B5EF4-FFF2-40B4-BE49-F238E27FC236}">
                <a16:creationId xmlns:a16="http://schemas.microsoft.com/office/drawing/2014/main" id="{973BDBFD-9E5D-3791-ECDF-D6A892144CC5}"/>
              </a:ext>
            </a:extLst>
          </p:cNvPr>
          <p:cNvSpPr txBox="1"/>
          <p:nvPr/>
        </p:nvSpPr>
        <p:spPr>
          <a:xfrm>
            <a:off x="8173951" y="4763974"/>
            <a:ext cx="821059" cy="369332"/>
          </a:xfrm>
          <a:prstGeom prst="rect">
            <a:avLst/>
          </a:prstGeom>
          <a:noFill/>
        </p:spPr>
        <p:txBody>
          <a:bodyPr wrap="none" rtlCol="0">
            <a:spAutoFit/>
          </a:bodyPr>
          <a:lstStyle/>
          <a:p>
            <a:r>
              <a:rPr lang="en-US" dirty="0"/>
              <a:t>Class 1</a:t>
            </a:r>
            <a:endParaRPr lang="en-CA" dirty="0"/>
          </a:p>
        </p:txBody>
      </p:sp>
      <p:sp>
        <p:nvSpPr>
          <p:cNvPr id="15" name="TextBox 14">
            <a:extLst>
              <a:ext uri="{FF2B5EF4-FFF2-40B4-BE49-F238E27FC236}">
                <a16:creationId xmlns:a16="http://schemas.microsoft.com/office/drawing/2014/main" id="{CF9F4D20-01A7-19AE-1A06-7650BCC04570}"/>
              </a:ext>
            </a:extLst>
          </p:cNvPr>
          <p:cNvSpPr txBox="1"/>
          <p:nvPr/>
        </p:nvSpPr>
        <p:spPr>
          <a:xfrm>
            <a:off x="9139511" y="4763974"/>
            <a:ext cx="821059" cy="369332"/>
          </a:xfrm>
          <a:prstGeom prst="rect">
            <a:avLst/>
          </a:prstGeom>
          <a:noFill/>
        </p:spPr>
        <p:txBody>
          <a:bodyPr wrap="none" rtlCol="0">
            <a:spAutoFit/>
          </a:bodyPr>
          <a:lstStyle/>
          <a:p>
            <a:r>
              <a:rPr lang="en-US" dirty="0"/>
              <a:t>Class 2</a:t>
            </a:r>
            <a:endParaRPr lang="en-CA" dirty="0"/>
          </a:p>
        </p:txBody>
      </p:sp>
      <p:sp>
        <p:nvSpPr>
          <p:cNvPr id="16" name="TextBox 15">
            <a:extLst>
              <a:ext uri="{FF2B5EF4-FFF2-40B4-BE49-F238E27FC236}">
                <a16:creationId xmlns:a16="http://schemas.microsoft.com/office/drawing/2014/main" id="{9ABF40F5-C15D-04A3-D103-CF93897B35A5}"/>
              </a:ext>
            </a:extLst>
          </p:cNvPr>
          <p:cNvSpPr txBox="1"/>
          <p:nvPr/>
        </p:nvSpPr>
        <p:spPr>
          <a:xfrm>
            <a:off x="10044009" y="4763974"/>
            <a:ext cx="821059" cy="369332"/>
          </a:xfrm>
          <a:prstGeom prst="rect">
            <a:avLst/>
          </a:prstGeom>
          <a:noFill/>
        </p:spPr>
        <p:txBody>
          <a:bodyPr wrap="none" rtlCol="0">
            <a:spAutoFit/>
          </a:bodyPr>
          <a:lstStyle/>
          <a:p>
            <a:r>
              <a:rPr lang="en-US" dirty="0"/>
              <a:t>Class 3</a:t>
            </a:r>
            <a:endParaRPr lang="en-CA" dirty="0"/>
          </a:p>
        </p:txBody>
      </p:sp>
    </p:spTree>
    <p:extLst>
      <p:ext uri="{BB962C8B-B14F-4D97-AF65-F5344CB8AC3E}">
        <p14:creationId xmlns:p14="http://schemas.microsoft.com/office/powerpoint/2010/main" val="2836497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09DC5D-284E-0AF5-FC35-2D98026B58B4}"/>
              </a:ext>
            </a:extLst>
          </p:cNvPr>
          <p:cNvSpPr>
            <a:spLocks noGrp="1"/>
          </p:cNvSpPr>
          <p:nvPr>
            <p:ph type="title"/>
          </p:nvPr>
        </p:nvSpPr>
        <p:spPr/>
        <p:txBody>
          <a:bodyPr/>
          <a:lstStyle/>
          <a:p>
            <a:r>
              <a:rPr lang="en-US" dirty="0"/>
              <a:t>Analysis Size Class details</a:t>
            </a:r>
            <a:endParaRPr lang="en-CA" dirty="0"/>
          </a:p>
        </p:txBody>
      </p:sp>
      <p:sp>
        <p:nvSpPr>
          <p:cNvPr id="5" name="Content Placeholder 4">
            <a:extLst>
              <a:ext uri="{FF2B5EF4-FFF2-40B4-BE49-F238E27FC236}">
                <a16:creationId xmlns:a16="http://schemas.microsoft.com/office/drawing/2014/main" id="{9FDD0E49-8443-63D9-7396-6438EBD261E7}"/>
              </a:ext>
            </a:extLst>
          </p:cNvPr>
          <p:cNvSpPr>
            <a:spLocks noGrp="1"/>
          </p:cNvSpPr>
          <p:nvPr>
            <p:ph idx="1"/>
          </p:nvPr>
        </p:nvSpPr>
        <p:spPr/>
        <p:txBody>
          <a:bodyPr>
            <a:normAutofit lnSpcReduction="10000"/>
          </a:bodyPr>
          <a:lstStyle/>
          <a:p>
            <a:r>
              <a:rPr lang="en-US" b="1" dirty="0"/>
              <a:t>Size Class 1</a:t>
            </a:r>
          </a:p>
          <a:p>
            <a:pPr lvl="1"/>
            <a:r>
              <a:rPr lang="en-US" dirty="0"/>
              <a:t>Identified by the first mode in the previous slide of target strength distributions. Using the </a:t>
            </a:r>
            <a:r>
              <a:rPr lang="en-US" dirty="0" err="1"/>
              <a:t>Rudstam</a:t>
            </a:r>
            <a:r>
              <a:rPr lang="en-US" dirty="0"/>
              <a:t>, 2003 smelt specific equation to convert target strength to fish length this mode approximately equates to fish sized from 25mm to 60mm total length</a:t>
            </a:r>
          </a:p>
          <a:p>
            <a:pPr lvl="1"/>
            <a:r>
              <a:rPr lang="en-US" dirty="0"/>
              <a:t>This mode is most dominant in the upper and mid water column (epilimnion and metalimnion analysis zones)</a:t>
            </a:r>
          </a:p>
          <a:p>
            <a:pPr lvl="1"/>
            <a:r>
              <a:rPr lang="en-US" dirty="0"/>
              <a:t>Fish in this size class are smaller than the smallest fish sampled by the pelagic nets and species composition is therefore unknown. This size class is most likely comprised primarily of smelt given the vertical distribution in the water column. Similar separation of young-of-year smelt (YOY) from yearling-and-older (YAO) smelt has been observed and documented in other lakes (Stetter, 2006)</a:t>
            </a:r>
            <a:endParaRPr lang="en-CA" dirty="0"/>
          </a:p>
        </p:txBody>
      </p:sp>
    </p:spTree>
    <p:extLst>
      <p:ext uri="{BB962C8B-B14F-4D97-AF65-F5344CB8AC3E}">
        <p14:creationId xmlns:p14="http://schemas.microsoft.com/office/powerpoint/2010/main" val="827785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09DC5D-284E-0AF5-FC35-2D98026B58B4}"/>
              </a:ext>
            </a:extLst>
          </p:cNvPr>
          <p:cNvSpPr>
            <a:spLocks noGrp="1"/>
          </p:cNvSpPr>
          <p:nvPr>
            <p:ph type="title"/>
          </p:nvPr>
        </p:nvSpPr>
        <p:spPr/>
        <p:txBody>
          <a:bodyPr/>
          <a:lstStyle/>
          <a:p>
            <a:r>
              <a:rPr lang="en-US" dirty="0"/>
              <a:t>Analysis Size Class details</a:t>
            </a:r>
            <a:endParaRPr lang="en-CA" dirty="0"/>
          </a:p>
        </p:txBody>
      </p:sp>
      <p:sp>
        <p:nvSpPr>
          <p:cNvPr id="5" name="Content Placeholder 4">
            <a:extLst>
              <a:ext uri="{FF2B5EF4-FFF2-40B4-BE49-F238E27FC236}">
                <a16:creationId xmlns:a16="http://schemas.microsoft.com/office/drawing/2014/main" id="{9FDD0E49-8443-63D9-7396-6438EBD261E7}"/>
              </a:ext>
            </a:extLst>
          </p:cNvPr>
          <p:cNvSpPr>
            <a:spLocks noGrp="1"/>
          </p:cNvSpPr>
          <p:nvPr>
            <p:ph idx="1"/>
          </p:nvPr>
        </p:nvSpPr>
        <p:spPr>
          <a:xfrm>
            <a:off x="838200" y="1535788"/>
            <a:ext cx="10515600" cy="4641175"/>
          </a:xfrm>
        </p:spPr>
        <p:txBody>
          <a:bodyPr>
            <a:normAutofit/>
          </a:bodyPr>
          <a:lstStyle/>
          <a:p>
            <a:r>
              <a:rPr lang="en-US" b="1" dirty="0"/>
              <a:t>Size Class 2</a:t>
            </a:r>
          </a:p>
          <a:p>
            <a:pPr lvl="1"/>
            <a:r>
              <a:rPr lang="en-US" dirty="0"/>
              <a:t>This size class</a:t>
            </a:r>
            <a:r>
              <a:rPr lang="en-US" dirty="0">
                <a:solidFill>
                  <a:srgbClr val="FF0000"/>
                </a:solidFill>
              </a:rPr>
              <a:t> </a:t>
            </a:r>
            <a:r>
              <a:rPr lang="en-US" dirty="0"/>
              <a:t>starts at the end of the first size class up to the Target Strength (TS) of the largest smelt recorded in netting, 186 mm (</a:t>
            </a:r>
            <a:r>
              <a:rPr lang="en-US" dirty="0" err="1"/>
              <a:t>BsM</a:t>
            </a:r>
            <a:r>
              <a:rPr lang="en-US" dirty="0"/>
              <a:t> – 2015)</a:t>
            </a:r>
          </a:p>
          <a:p>
            <a:pPr lvl="1"/>
            <a:r>
              <a:rPr lang="en-US" dirty="0"/>
              <a:t>This mode is generally absent in the upper layers of the water column and dominant in the cold water of the hypolimnion. </a:t>
            </a:r>
          </a:p>
          <a:p>
            <a:pPr lvl="1"/>
            <a:r>
              <a:rPr lang="en-US" dirty="0"/>
              <a:t>Within this size range only rainbow smelt were captured in pelagic netting (last slide of this presentation). While netting wasn’t exhaustive this does suggest that this size class is dominated by rainbow smelt. </a:t>
            </a:r>
          </a:p>
          <a:p>
            <a:pPr lvl="1"/>
            <a:r>
              <a:rPr lang="en-US" dirty="0"/>
              <a:t>The lower end of this size class likely includes some portion of the YOY population, especially in the 2010 and 2022 surveys as they were conducted two weeks later than the 2009 survey. </a:t>
            </a:r>
            <a:endParaRPr lang="en-CA" dirty="0"/>
          </a:p>
        </p:txBody>
      </p:sp>
    </p:spTree>
    <p:extLst>
      <p:ext uri="{BB962C8B-B14F-4D97-AF65-F5344CB8AC3E}">
        <p14:creationId xmlns:p14="http://schemas.microsoft.com/office/powerpoint/2010/main" val="1757770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09DC5D-284E-0AF5-FC35-2D98026B58B4}"/>
              </a:ext>
            </a:extLst>
          </p:cNvPr>
          <p:cNvSpPr>
            <a:spLocks noGrp="1"/>
          </p:cNvSpPr>
          <p:nvPr>
            <p:ph type="title"/>
          </p:nvPr>
        </p:nvSpPr>
        <p:spPr/>
        <p:txBody>
          <a:bodyPr/>
          <a:lstStyle/>
          <a:p>
            <a:r>
              <a:rPr lang="en-US" dirty="0"/>
              <a:t>Analysis Size Class details</a:t>
            </a:r>
            <a:endParaRPr lang="en-CA" dirty="0"/>
          </a:p>
        </p:txBody>
      </p:sp>
      <p:sp>
        <p:nvSpPr>
          <p:cNvPr id="5" name="Content Placeholder 4">
            <a:extLst>
              <a:ext uri="{FF2B5EF4-FFF2-40B4-BE49-F238E27FC236}">
                <a16:creationId xmlns:a16="http://schemas.microsoft.com/office/drawing/2014/main" id="{9FDD0E49-8443-63D9-7396-6438EBD261E7}"/>
              </a:ext>
            </a:extLst>
          </p:cNvPr>
          <p:cNvSpPr>
            <a:spLocks noGrp="1"/>
          </p:cNvSpPr>
          <p:nvPr>
            <p:ph idx="1"/>
          </p:nvPr>
        </p:nvSpPr>
        <p:spPr>
          <a:xfrm>
            <a:off x="838200" y="1535788"/>
            <a:ext cx="10515600" cy="4641175"/>
          </a:xfrm>
        </p:spPr>
        <p:txBody>
          <a:bodyPr>
            <a:normAutofit lnSpcReduction="10000"/>
          </a:bodyPr>
          <a:lstStyle/>
          <a:p>
            <a:r>
              <a:rPr lang="en-US" b="1" dirty="0"/>
              <a:t>Size Class 3</a:t>
            </a:r>
          </a:p>
          <a:p>
            <a:pPr lvl="1"/>
            <a:r>
              <a:rPr lang="en-US" dirty="0"/>
              <a:t>This size class captures the tail in the second mode of the TS distribution that extends beyond the upper limit of size class 2 to a TS converted length of ~250mm</a:t>
            </a:r>
          </a:p>
          <a:p>
            <a:pPr lvl="1"/>
            <a:r>
              <a:rPr lang="en-US" dirty="0"/>
              <a:t>This mode is only significantly present in colder, hypolimnetic waters. </a:t>
            </a:r>
          </a:p>
          <a:p>
            <a:pPr lvl="1"/>
            <a:r>
              <a:rPr lang="en-US" dirty="0"/>
              <a:t>The upper length limit of this size class, based on the TS regression equation from </a:t>
            </a:r>
            <a:r>
              <a:rPr lang="en-US" dirty="0" err="1"/>
              <a:t>Rudstam</a:t>
            </a:r>
            <a:r>
              <a:rPr lang="en-US" dirty="0"/>
              <a:t> 2003, is 250mm. Individual fish display large variation in TS however so while the largest observed size of rainbow smelt in Golden Lake from netting is ~190mm, this 250mm cutoff likely represents a realistic threshold including the largest smelt in the lake. </a:t>
            </a:r>
          </a:p>
          <a:p>
            <a:pPr lvl="1"/>
            <a:r>
              <a:rPr lang="en-US" dirty="0"/>
              <a:t>Netting results suggest that this size class is also likely dominated by rainbow smelt. </a:t>
            </a:r>
          </a:p>
          <a:p>
            <a:pPr lvl="1"/>
            <a:r>
              <a:rPr lang="en-US" dirty="0"/>
              <a:t>For the purposes of estimating Yearling and Older (YAO) fish abundance, the estimates of size classes 1 and 2 can be combined. </a:t>
            </a:r>
          </a:p>
          <a:p>
            <a:pPr lvl="1"/>
            <a:endParaRPr lang="en-CA" dirty="0"/>
          </a:p>
        </p:txBody>
      </p:sp>
    </p:spTree>
    <p:extLst>
      <p:ext uri="{BB962C8B-B14F-4D97-AF65-F5344CB8AC3E}">
        <p14:creationId xmlns:p14="http://schemas.microsoft.com/office/powerpoint/2010/main" val="21551219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034a106e-6316-442c-ad35-738afd673d2b}" enabled="1" method="Standard" siteId="{cddc1229-ac2a-4b97-b78a-0e5cacb5865c}" contentBits="0" removed="0"/>
</clbl:labelList>
</file>

<file path=docProps/app.xml><?xml version="1.0" encoding="utf-8"?>
<Properties xmlns="http://schemas.openxmlformats.org/officeDocument/2006/extended-properties" xmlns:vt="http://schemas.openxmlformats.org/officeDocument/2006/docPropsVTypes">
  <TotalTime>10043</TotalTime>
  <Words>1813</Words>
  <Application>Microsoft Office PowerPoint</Application>
  <PresentationFormat>Widescreen</PresentationFormat>
  <Paragraphs>166</Paragraphs>
  <Slides>17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Golden Lake Hydroacoustic Survey Analysis Results</vt:lpstr>
      <vt:lpstr>Overview</vt:lpstr>
      <vt:lpstr>PowerPoint Presentation</vt:lpstr>
      <vt:lpstr>PowerPoint Presentation</vt:lpstr>
      <vt:lpstr>PowerPoint Presentation</vt:lpstr>
      <vt:lpstr>PowerPoint Presentation</vt:lpstr>
      <vt:lpstr>Analysis Size Class details</vt:lpstr>
      <vt:lpstr>Analysis Size Class details</vt:lpstr>
      <vt:lpstr>Analysis Size Class details</vt:lpstr>
      <vt:lpstr>PowerPoint Presentation</vt:lpstr>
      <vt:lpstr>PowerPoint Presentation</vt:lpstr>
      <vt:lpstr>PowerPoint Presentation</vt:lpstr>
      <vt:lpstr>PowerPoint Presentation</vt:lpstr>
      <vt:lpstr>Results Summary</vt:lpstr>
      <vt:lpstr>PowerPoint Presentation</vt:lpstr>
      <vt:lpstr>PowerPoint Presentation</vt:lpstr>
      <vt:lpstr>PowerPoint Presentation</vt:lpstr>
    </vt:vector>
  </TitlesOfParts>
  <Company>Government of Ontario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Middel, Trevor (MNR)</dc:creator>
  <cp:lastModifiedBy>Bourgoin, Corrie (MNR)</cp:lastModifiedBy>
  <cp:revision>12</cp:revision>
  <dcterms:created xsi:type="dcterms:W3CDTF">2024-11-06T17:39:09Z</dcterms:created>
  <dcterms:modified xsi:type="dcterms:W3CDTF">2025-01-15T17:44:49Z</dcterms:modified>
</cp:coreProperties>
</file>